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notesMasterIdLst>
    <p:notesMasterId r:id="rId1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57" autoAdjust="0"/>
    <p:restoredTop sz="94660"/>
  </p:normalViewPr>
  <p:slideViewPr>
    <p:cSldViewPr snapToGrid="0">
      <p:cViewPr varScale="1">
        <p:scale>
          <a:sx n="65" d="100"/>
          <a:sy n="65"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2A81F4-3CE2-4BE3-B060-278283794FDB}" type="datetimeFigureOut">
              <a:rPr lang="en-GB" smtClean="0"/>
              <a:t>17/06/2026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3AAD39-8B93-44D0-92C4-74271EB5D280}" type="slidenum">
              <a:rPr lang="en-GB" smtClean="0"/>
              <a:t>‹#›</a:t>
            </a:fld>
            <a:endParaRPr lang="en-GB"/>
          </a:p>
        </p:txBody>
      </p:sp>
    </p:spTree>
    <p:extLst>
      <p:ext uri="{BB962C8B-B14F-4D97-AF65-F5344CB8AC3E}">
        <p14:creationId xmlns:p14="http://schemas.microsoft.com/office/powerpoint/2010/main" val="41767641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normAutofit/>
          </a:bodyPr>
          <a:lstStyle/>
          <a:p>
            <a:r>
              <a:rPr lang="en-GB" dirty="0" smtClean="0"/>
              <a:t>Reading book bands/library visits</a:t>
            </a:r>
            <a:endParaRPr lang="en-GB" dirty="0"/>
          </a:p>
        </p:txBody>
      </p:sp>
      <p:sp>
        <p:nvSpPr>
          <p:cNvPr id="4" name="Slide Number Placeholder 3"/>
          <p:cNvSpPr>
            <a:spLocks noGrp="1"/>
          </p:cNvSpPr>
          <p:nvPr>
            <p:ph type="sldNum" sz="quarter" idx="10"/>
          </p:nvPr>
        </p:nvSpPr>
        <p:spPr/>
        <p:txBody>
          <a:bodyPr/>
          <a:lstStyle/>
          <a:p>
            <a:fld id="{9DDD997F-E1E4-4563-9E03-161D326C87B7}" type="slidenum">
              <a:rPr lang="en-GB" smtClean="0"/>
              <a:pPr/>
              <a:t>9</a:t>
            </a:fld>
            <a:endParaRPr lang="en-GB" dirty="0"/>
          </a:p>
        </p:txBody>
      </p:sp>
    </p:spTree>
    <p:extLst>
      <p:ext uri="{BB962C8B-B14F-4D97-AF65-F5344CB8AC3E}">
        <p14:creationId xmlns:p14="http://schemas.microsoft.com/office/powerpoint/2010/main" val="1050874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normAutofit/>
          </a:bodyPr>
          <a:lstStyle/>
          <a:p>
            <a:r>
              <a:rPr lang="en-GB" sz="1050" b="1" dirty="0" smtClean="0"/>
              <a:t>Positive focus </a:t>
            </a:r>
            <a:r>
              <a:rPr lang="en-GB" sz="1050" dirty="0" smtClean="0"/>
              <a:t>– star of the days/maths star/English star/weekly certificates for maths, writing, homework, values/citizenship,</a:t>
            </a:r>
            <a:r>
              <a:rPr lang="en-GB" sz="1050" baseline="0" dirty="0" smtClean="0"/>
              <a:t> lunchtime, attendance. Weekly texts home     Termly – attendance/behaviour. Credit Shop</a:t>
            </a:r>
            <a:endParaRPr lang="en-GB" sz="1050" dirty="0"/>
          </a:p>
        </p:txBody>
      </p:sp>
      <p:sp>
        <p:nvSpPr>
          <p:cNvPr id="4" name="Slide Number Placeholder 3"/>
          <p:cNvSpPr>
            <a:spLocks noGrp="1"/>
          </p:cNvSpPr>
          <p:nvPr>
            <p:ph type="sldNum" sz="quarter" idx="10"/>
          </p:nvPr>
        </p:nvSpPr>
        <p:spPr/>
        <p:txBody>
          <a:bodyPr/>
          <a:lstStyle/>
          <a:p>
            <a:fld id="{9DDD997F-E1E4-4563-9E03-161D326C87B7}" type="slidenum">
              <a:rPr lang="en-GB" smtClean="0"/>
              <a:pPr/>
              <a:t>11</a:t>
            </a:fld>
            <a:endParaRPr lang="en-GB" dirty="0"/>
          </a:p>
        </p:txBody>
      </p:sp>
    </p:spTree>
    <p:extLst>
      <p:ext uri="{BB962C8B-B14F-4D97-AF65-F5344CB8AC3E}">
        <p14:creationId xmlns:p14="http://schemas.microsoft.com/office/powerpoint/2010/main" val="3298948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765EFA8-30FF-413A-89C6-B9E02A91E979}"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1270944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765EFA8-30FF-413A-89C6-B9E02A91E979}"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29114022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65EFA8-30FF-413A-89C6-B9E02A91E979}"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2729684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65EFA8-30FF-413A-89C6-B9E02A91E979}"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3345641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65EFA8-30FF-413A-89C6-B9E02A91E979}" type="datetimeFigureOut">
              <a:rPr lang="en-GB" smtClean="0"/>
              <a:t>17/06/2026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2341521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765EFA8-30FF-413A-89C6-B9E02A91E979}" type="datetimeFigureOut">
              <a:rPr lang="en-GB" smtClean="0"/>
              <a:t>17/06/2026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40927799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65EFA8-30FF-413A-89C6-B9E02A91E979}" type="datetimeFigureOut">
              <a:rPr lang="en-GB" smtClean="0"/>
              <a:t>17/06/2026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712626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765EFA8-30FF-413A-89C6-B9E02A91E979}"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3033446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7744AA-D042-44C1-9A05-BE493F2D5E53}" type="slidenum">
              <a:rPr lang="en-GB" smtClean="0"/>
              <a:t>‹#›</a:t>
            </a:fld>
            <a:endParaRPr lang="en-GB"/>
          </a:p>
        </p:txBody>
      </p:sp>
      <p:sp>
        <p:nvSpPr>
          <p:cNvPr id="5" name="Date Placeholder 4"/>
          <p:cNvSpPr>
            <a:spLocks noGrp="1"/>
          </p:cNvSpPr>
          <p:nvPr>
            <p:ph type="dt" sz="half" idx="10"/>
          </p:nvPr>
        </p:nvSpPr>
        <p:spPr/>
        <p:txBody>
          <a:bodyPr/>
          <a:lstStyle/>
          <a:p>
            <a:fld id="{9765EFA8-30FF-413A-89C6-B9E02A91E979}" type="datetimeFigureOut">
              <a:rPr lang="en-GB" smtClean="0"/>
              <a:t>17/06/2026</a:t>
            </a:fld>
            <a:endParaRPr lang="en-GB"/>
          </a:p>
        </p:txBody>
      </p:sp>
    </p:spTree>
    <p:extLst>
      <p:ext uri="{BB962C8B-B14F-4D97-AF65-F5344CB8AC3E}">
        <p14:creationId xmlns:p14="http://schemas.microsoft.com/office/powerpoint/2010/main" val="1901127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65EFA8-30FF-413A-89C6-B9E02A91E979}"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10085629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65EFA8-30FF-413A-89C6-B9E02A91E979}"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7744AA-D042-44C1-9A05-BE493F2D5E5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805030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65EFA8-30FF-413A-89C6-B9E02A91E979}"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10867728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65EFA8-30FF-413A-89C6-B9E02A91E979}"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7744AA-D042-44C1-9A05-BE493F2D5E5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295653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65EFA8-30FF-413A-89C6-B9E02A91E979}"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13723690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765EFA8-30FF-413A-89C6-B9E02A91E979}"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9740814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765EFA8-30FF-413A-89C6-B9E02A91E979}"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7744AA-D042-44C1-9A05-BE493F2D5E53}" type="slidenum">
              <a:rPr lang="en-GB" smtClean="0"/>
              <a:t>‹#›</a:t>
            </a:fld>
            <a:endParaRPr lang="en-GB"/>
          </a:p>
        </p:txBody>
      </p:sp>
    </p:spTree>
    <p:extLst>
      <p:ext uri="{BB962C8B-B14F-4D97-AF65-F5344CB8AC3E}">
        <p14:creationId xmlns:p14="http://schemas.microsoft.com/office/powerpoint/2010/main" val="133878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765EFA8-30FF-413A-89C6-B9E02A91E979}" type="datetimeFigureOut">
              <a:rPr lang="en-GB" smtClean="0"/>
              <a:t>17/06/2026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67744AA-D042-44C1-9A05-BE493F2D5E53}" type="slidenum">
              <a:rPr lang="en-GB" smtClean="0"/>
              <a:t>‹#›</a:t>
            </a:fld>
            <a:endParaRPr lang="en-GB"/>
          </a:p>
        </p:txBody>
      </p:sp>
    </p:spTree>
    <p:extLst>
      <p:ext uri="{BB962C8B-B14F-4D97-AF65-F5344CB8AC3E}">
        <p14:creationId xmlns:p14="http://schemas.microsoft.com/office/powerpoint/2010/main" val="4123465399"/>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hoblettsjm.herts.sch.uk/team-pages/amber" TargetMode="External"/><Relationship Id="rId2" Type="http://schemas.openxmlformats.org/officeDocument/2006/relationships/hyperlink" Target="https://www.hoblettsjm.herts.sch.uk/team-pages/azur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71751" y="693175"/>
            <a:ext cx="8229600" cy="977280"/>
          </a:xfrm>
        </p:spPr>
        <p:txBody>
          <a:bodyPr>
            <a:normAutofit fontScale="90000"/>
          </a:bodyPr>
          <a:lstStyle/>
          <a:p>
            <a:pPr algn="ctr"/>
            <a:r>
              <a:rPr lang="en-GB" dirty="0" smtClean="0">
                <a:solidFill>
                  <a:schemeClr val="accent1">
                    <a:lumMod val="75000"/>
                  </a:schemeClr>
                </a:solidFill>
              </a:rPr>
              <a:t>Hobletts Manor Junior School</a:t>
            </a:r>
            <a:endParaRPr lang="en-GB" dirty="0">
              <a:solidFill>
                <a:schemeClr val="accent1">
                  <a:lumMod val="75000"/>
                </a:schemeClr>
              </a:solidFill>
            </a:endParaRPr>
          </a:p>
        </p:txBody>
      </p:sp>
      <p:pic>
        <p:nvPicPr>
          <p:cNvPr id="1026" name="Picture 2" descr="welcome in different languages poster - Google Search | Languag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1751" y="3479324"/>
            <a:ext cx="7978159" cy="280831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218973" y="2708920"/>
            <a:ext cx="7560840" cy="523220"/>
          </a:xfrm>
          <a:prstGeom prst="rect">
            <a:avLst/>
          </a:prstGeom>
          <a:noFill/>
        </p:spPr>
        <p:txBody>
          <a:bodyPr wrap="square" rtlCol="0">
            <a:spAutoFit/>
          </a:bodyPr>
          <a:lstStyle/>
          <a:p>
            <a:pPr algn="ctr"/>
            <a:r>
              <a:rPr lang="en-GB" sz="2800" dirty="0">
                <a:solidFill>
                  <a:schemeClr val="accent1">
                    <a:lumMod val="75000"/>
                  </a:schemeClr>
                </a:solidFill>
              </a:rPr>
              <a:t>Inspiring proud, confident lifelong learners</a:t>
            </a:r>
          </a:p>
        </p:txBody>
      </p:sp>
    </p:spTree>
    <p:extLst>
      <p:ext uri="{BB962C8B-B14F-4D97-AF65-F5344CB8AC3E}">
        <p14:creationId xmlns:p14="http://schemas.microsoft.com/office/powerpoint/2010/main" val="14440678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1729" y="157410"/>
            <a:ext cx="11680723" cy="6186309"/>
          </a:xfrm>
          <a:prstGeom prst="rect">
            <a:avLst/>
          </a:prstGeom>
          <a:noFill/>
        </p:spPr>
        <p:txBody>
          <a:bodyPr wrap="square" rtlCol="0">
            <a:spAutoFit/>
          </a:bodyPr>
          <a:lstStyle/>
          <a:p>
            <a:r>
              <a:rPr lang="en-US" sz="2200" u="sng" dirty="0"/>
              <a:t>Our Vision</a:t>
            </a:r>
            <a:r>
              <a:rPr lang="en-US" sz="2200" dirty="0"/>
              <a:t>: </a:t>
            </a:r>
            <a:endParaRPr lang="en-GB" sz="2200" dirty="0"/>
          </a:p>
          <a:p>
            <a:pPr lvl="0"/>
            <a:r>
              <a:rPr lang="en-US" sz="2200" dirty="0"/>
              <a:t>To inspire proud, confident lifelong learners to achieve success for all </a:t>
            </a:r>
          </a:p>
          <a:p>
            <a:pPr lvl="0"/>
            <a:endParaRPr lang="en-GB" sz="2200" dirty="0"/>
          </a:p>
          <a:p>
            <a:r>
              <a:rPr lang="en-US" sz="2200" u="sng" dirty="0"/>
              <a:t>Our mission:</a:t>
            </a:r>
            <a:r>
              <a:rPr lang="en-US" sz="2200" dirty="0"/>
              <a:t> </a:t>
            </a:r>
            <a:endParaRPr lang="en-GB" sz="2200" dirty="0"/>
          </a:p>
          <a:p>
            <a:pPr lvl="0"/>
            <a:r>
              <a:rPr lang="en-US" sz="2200" dirty="0"/>
              <a:t>Together create opportunity and challenge expectation to develop successful, resilient and aspirational children within an inclusive and supportive environment. </a:t>
            </a:r>
          </a:p>
          <a:p>
            <a:pPr lvl="0"/>
            <a:endParaRPr lang="en-GB" sz="2200" dirty="0"/>
          </a:p>
          <a:p>
            <a:r>
              <a:rPr lang="en-US" sz="2200" u="sng" dirty="0"/>
              <a:t>We aim to be:</a:t>
            </a:r>
            <a:endParaRPr lang="en-GB" sz="2200" dirty="0"/>
          </a:p>
          <a:p>
            <a:pPr marL="285750" indent="-285750">
              <a:buFont typeface="Arial" panose="020B0604020202020204" pitchFamily="34" charset="0"/>
              <a:buChar char="•"/>
            </a:pPr>
            <a:r>
              <a:rPr lang="en-US" sz="2200" dirty="0"/>
              <a:t>An all-inclusive school where all members of the school community have equal access to learning opportunities and enjoy growing, learning and achieving together.</a:t>
            </a:r>
            <a:endParaRPr lang="en-GB" sz="2200" dirty="0"/>
          </a:p>
          <a:p>
            <a:pPr marL="285750" indent="-285750">
              <a:buFont typeface="Arial" panose="020B0604020202020204" pitchFamily="34" charset="0"/>
              <a:buChar char="•"/>
            </a:pPr>
            <a:r>
              <a:rPr lang="en-US" sz="2200" dirty="0"/>
              <a:t>A caring school that welcomes everybody and </a:t>
            </a:r>
            <a:r>
              <a:rPr lang="en-US" sz="2200" dirty="0" err="1"/>
              <a:t>recognises</a:t>
            </a:r>
            <a:r>
              <a:rPr lang="en-US" sz="2200" dirty="0"/>
              <a:t> and celebrates British Values and diversity, tolerance and respect. </a:t>
            </a:r>
            <a:endParaRPr lang="en-GB" sz="2200" dirty="0"/>
          </a:p>
          <a:p>
            <a:pPr marL="285750" indent="-285750">
              <a:buFont typeface="Arial" panose="020B0604020202020204" pitchFamily="34" charset="0"/>
              <a:buChar char="•"/>
            </a:pPr>
            <a:r>
              <a:rPr lang="en-US" sz="2200" dirty="0"/>
              <a:t>A school with high expectations committed to supporting and challenging each learner to be the best they can be.</a:t>
            </a:r>
            <a:endParaRPr lang="en-GB" sz="2200" dirty="0"/>
          </a:p>
          <a:p>
            <a:pPr marL="285750" indent="-285750">
              <a:buFont typeface="Arial" panose="020B0604020202020204" pitchFamily="34" charset="0"/>
              <a:buChar char="•"/>
            </a:pPr>
            <a:r>
              <a:rPr lang="en-US" sz="2200" dirty="0"/>
              <a:t>A school that aims to inspire, through the delivery of an engaging and enriched curriculum.</a:t>
            </a:r>
            <a:endParaRPr lang="en-GB" sz="2200" dirty="0"/>
          </a:p>
          <a:p>
            <a:pPr marL="285750" indent="-285750">
              <a:buFont typeface="Arial" panose="020B0604020202020204" pitchFamily="34" charset="0"/>
              <a:buChar char="•"/>
            </a:pPr>
            <a:r>
              <a:rPr lang="en-US" sz="2200" dirty="0"/>
              <a:t>A school where all learners believe in themselves and each other, view challenge as an opportunity and learning as limitless</a:t>
            </a:r>
            <a:endParaRPr lang="en-GB" sz="2200" dirty="0"/>
          </a:p>
        </p:txBody>
      </p:sp>
    </p:spTree>
    <p:extLst>
      <p:ext uri="{BB962C8B-B14F-4D97-AF65-F5344CB8AC3E}">
        <p14:creationId xmlns:p14="http://schemas.microsoft.com/office/powerpoint/2010/main" val="14287040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221226" y="260350"/>
            <a:ext cx="10205884" cy="6214192"/>
          </a:xfrm>
        </p:spPr>
        <p:txBody>
          <a:bodyPr>
            <a:normAutofit/>
          </a:bodyPr>
          <a:lstStyle/>
          <a:p>
            <a:pPr>
              <a:buNone/>
            </a:pPr>
            <a:r>
              <a:rPr lang="en-GB" sz="2200" b="1" dirty="0">
                <a:solidFill>
                  <a:schemeClr val="tx1"/>
                </a:solidFill>
              </a:rPr>
              <a:t>OFSTED INSPECTION FINDINGS</a:t>
            </a:r>
          </a:p>
          <a:p>
            <a:pPr>
              <a:buNone/>
            </a:pPr>
            <a:r>
              <a:rPr lang="en-GB" sz="2200" dirty="0">
                <a:solidFill>
                  <a:schemeClr val="tx1"/>
                </a:solidFill>
              </a:rPr>
              <a:t>Pupils feel happy and safe at </a:t>
            </a:r>
            <a:r>
              <a:rPr lang="en-GB" sz="2200" dirty="0" err="1">
                <a:solidFill>
                  <a:schemeClr val="tx1"/>
                </a:solidFill>
              </a:rPr>
              <a:t>Hobletts</a:t>
            </a:r>
            <a:r>
              <a:rPr lang="en-GB" sz="2200" dirty="0">
                <a:solidFill>
                  <a:schemeClr val="tx1"/>
                </a:solidFill>
              </a:rPr>
              <a:t> Manor Junior School. They celebrate diversity and know that they are all special and unique. The school provides an inclusive environment in which pupils flourish. This includes those with special educational needs and/or disabilities (SEND). </a:t>
            </a:r>
            <a:endParaRPr lang="en-GB" sz="2200" dirty="0" smtClean="0">
              <a:solidFill>
                <a:schemeClr val="tx1"/>
              </a:solidFill>
            </a:endParaRPr>
          </a:p>
          <a:p>
            <a:pPr>
              <a:buNone/>
            </a:pPr>
            <a:r>
              <a:rPr lang="en-GB" sz="2200" dirty="0" smtClean="0">
                <a:solidFill>
                  <a:schemeClr val="tx1"/>
                </a:solidFill>
              </a:rPr>
              <a:t>Learning </a:t>
            </a:r>
            <a:r>
              <a:rPr lang="en-GB" sz="2200" dirty="0">
                <a:solidFill>
                  <a:schemeClr val="tx1"/>
                </a:solidFill>
              </a:rPr>
              <a:t>is valued and pupils work hard to meet teachers’ high expectations. </a:t>
            </a:r>
            <a:r>
              <a:rPr lang="en-GB" sz="2200" dirty="0" smtClean="0">
                <a:solidFill>
                  <a:schemeClr val="tx1"/>
                </a:solidFill>
              </a:rPr>
              <a:t>They </a:t>
            </a:r>
            <a:r>
              <a:rPr lang="en-GB" sz="2200" dirty="0">
                <a:solidFill>
                  <a:schemeClr val="tx1"/>
                </a:solidFill>
              </a:rPr>
              <a:t>learn about resilience and perseverance. They understand how important these qualities will be as they move through life. </a:t>
            </a:r>
            <a:endParaRPr lang="en-GB" sz="2200" dirty="0" smtClean="0">
              <a:solidFill>
                <a:schemeClr val="tx1"/>
              </a:solidFill>
            </a:endParaRPr>
          </a:p>
          <a:p>
            <a:pPr>
              <a:buNone/>
            </a:pPr>
            <a:r>
              <a:rPr lang="en-GB" sz="2200" dirty="0">
                <a:solidFill>
                  <a:schemeClr val="tx1"/>
                </a:solidFill>
              </a:rPr>
              <a:t>T</a:t>
            </a:r>
            <a:r>
              <a:rPr lang="en-GB" sz="2200" dirty="0" smtClean="0">
                <a:solidFill>
                  <a:schemeClr val="tx1"/>
                </a:solidFill>
              </a:rPr>
              <a:t>here </a:t>
            </a:r>
            <a:r>
              <a:rPr lang="en-GB" sz="2200" dirty="0">
                <a:solidFill>
                  <a:schemeClr val="tx1"/>
                </a:solidFill>
              </a:rPr>
              <a:t>are many opportunities for pupils to thrive outside the classroom. Visits to the theatre, a Hindu temple and London Zoo are among the trips offered. Pupils can sing, dance, act, or play a range of sports at extra-curricular clubs after school, or at lunchtime. The ‘sunshine club’ offers pupils the option of a calmer </a:t>
            </a:r>
            <a:r>
              <a:rPr lang="en-GB" sz="2200" dirty="0" smtClean="0">
                <a:solidFill>
                  <a:schemeClr val="tx1"/>
                </a:solidFill>
              </a:rPr>
              <a:t>break time</a:t>
            </a:r>
            <a:r>
              <a:rPr lang="en-GB" sz="2200" dirty="0">
                <a:solidFill>
                  <a:schemeClr val="tx1"/>
                </a:solidFill>
              </a:rPr>
              <a:t>, away from the busy playground.</a:t>
            </a:r>
          </a:p>
          <a:p>
            <a:pPr>
              <a:buNone/>
            </a:pPr>
            <a:endParaRPr lang="en-GB" sz="2200" dirty="0"/>
          </a:p>
        </p:txBody>
      </p:sp>
    </p:spTree>
    <p:extLst>
      <p:ext uri="{BB962C8B-B14F-4D97-AF65-F5344CB8AC3E}">
        <p14:creationId xmlns:p14="http://schemas.microsoft.com/office/powerpoint/2010/main" val="27699028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93007" y="2966039"/>
            <a:ext cx="2519363" cy="1152525"/>
          </a:xfrm>
        </p:spPr>
        <p:txBody>
          <a:bodyPr>
            <a:normAutofit/>
          </a:bodyPr>
          <a:lstStyle/>
          <a:p>
            <a:pPr algn="ctr">
              <a:buNone/>
            </a:pPr>
            <a:r>
              <a:rPr lang="en-GB" sz="2800" b="1" dirty="0">
                <a:solidFill>
                  <a:schemeClr val="tx1"/>
                </a:solidFill>
              </a:rPr>
              <a:t>OUR VALUES</a:t>
            </a:r>
          </a:p>
          <a:p>
            <a:pPr>
              <a:buNone/>
            </a:pPr>
            <a:endParaRPr lang="en-GB" dirty="0"/>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29255" y="4512554"/>
            <a:ext cx="2160240" cy="2160240"/>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6122" y="2171594"/>
            <a:ext cx="2160000" cy="2160000"/>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06272" y="412049"/>
            <a:ext cx="2160000" cy="2160000"/>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9641" y="412049"/>
            <a:ext cx="2160000" cy="2160000"/>
          </a:xfrm>
          <a:prstGeom prst="rect">
            <a:avLst/>
          </a:prstGeom>
        </p:spPr>
      </p:pic>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69255" y="2171594"/>
            <a:ext cx="2160000" cy="2160000"/>
          </a:xfrm>
          <a:prstGeom prst="rect">
            <a:avLst/>
          </a:prstGeom>
        </p:spPr>
      </p:pic>
      <p:pic>
        <p:nvPicPr>
          <p:cNvPr id="2" name="Picture 1"/>
          <p:cNvPicPr>
            <a:picLocks noChangeAspect="1"/>
          </p:cNvPicPr>
          <p:nvPr/>
        </p:nvPicPr>
        <p:blipFill>
          <a:blip r:embed="rId7"/>
          <a:stretch>
            <a:fillRect/>
          </a:stretch>
        </p:blipFill>
        <p:spPr>
          <a:xfrm>
            <a:off x="6406272" y="4512554"/>
            <a:ext cx="2268418" cy="2160000"/>
          </a:xfrm>
          <a:prstGeom prst="rect">
            <a:avLst/>
          </a:prstGeom>
        </p:spPr>
      </p:pic>
    </p:spTree>
    <p:extLst>
      <p:ext uri="{BB962C8B-B14F-4D97-AF65-F5344CB8AC3E}">
        <p14:creationId xmlns:p14="http://schemas.microsoft.com/office/powerpoint/2010/main" val="18677075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0" y="-14748"/>
            <a:ext cx="5828635" cy="568983"/>
          </a:xfrm>
        </p:spPr>
        <p:txBody>
          <a:bodyPr>
            <a:normAutofit fontScale="90000"/>
          </a:bodyPr>
          <a:lstStyle/>
          <a:p>
            <a:r>
              <a:rPr lang="en-GB" b="1" dirty="0" smtClean="0"/>
              <a:t>OUR SCHOOL DAY</a:t>
            </a:r>
            <a:endParaRPr lang="en-GB" b="1" dirty="0"/>
          </a:p>
        </p:txBody>
      </p:sp>
      <p:sp>
        <p:nvSpPr>
          <p:cNvPr id="3" name="Content Placeholder 2"/>
          <p:cNvSpPr>
            <a:spLocks noGrp="1"/>
          </p:cNvSpPr>
          <p:nvPr>
            <p:ph idx="1"/>
          </p:nvPr>
        </p:nvSpPr>
        <p:spPr>
          <a:xfrm>
            <a:off x="648929" y="980728"/>
            <a:ext cx="10515600" cy="4608512"/>
          </a:xfrm>
        </p:spPr>
        <p:txBody>
          <a:bodyPr>
            <a:noAutofit/>
          </a:bodyPr>
          <a:lstStyle/>
          <a:p>
            <a:r>
              <a:rPr lang="en-GB" sz="2200" dirty="0">
                <a:solidFill>
                  <a:schemeClr val="tx1"/>
                </a:solidFill>
              </a:rPr>
              <a:t>8.40 	</a:t>
            </a:r>
            <a:r>
              <a:rPr lang="en-GB" sz="2200" dirty="0" smtClean="0">
                <a:solidFill>
                  <a:schemeClr val="tx1"/>
                </a:solidFill>
              </a:rPr>
              <a:t> Teachers </a:t>
            </a:r>
            <a:r>
              <a:rPr lang="en-GB" sz="2200" dirty="0">
                <a:solidFill>
                  <a:schemeClr val="tx1"/>
                </a:solidFill>
              </a:rPr>
              <a:t>and Parent Partners Available</a:t>
            </a:r>
          </a:p>
          <a:p>
            <a:r>
              <a:rPr lang="en-GB" sz="2200" dirty="0">
                <a:solidFill>
                  <a:schemeClr val="tx1"/>
                </a:solidFill>
              </a:rPr>
              <a:t>8.45  	</a:t>
            </a:r>
            <a:r>
              <a:rPr lang="en-GB" sz="2200" dirty="0" smtClean="0">
                <a:solidFill>
                  <a:schemeClr val="tx1"/>
                </a:solidFill>
              </a:rPr>
              <a:t> Doors </a:t>
            </a:r>
            <a:r>
              <a:rPr lang="en-GB" sz="2200" dirty="0">
                <a:solidFill>
                  <a:schemeClr val="tx1"/>
                </a:solidFill>
              </a:rPr>
              <a:t>Open </a:t>
            </a:r>
            <a:endParaRPr lang="en-GB" sz="2200" b="1" i="1" dirty="0">
              <a:solidFill>
                <a:schemeClr val="tx1"/>
              </a:solidFill>
            </a:endParaRPr>
          </a:p>
          <a:p>
            <a:r>
              <a:rPr lang="en-GB" sz="2200" dirty="0">
                <a:solidFill>
                  <a:schemeClr val="tx1"/>
                </a:solidFill>
              </a:rPr>
              <a:t>8.55  	</a:t>
            </a:r>
            <a:r>
              <a:rPr lang="en-GB" sz="2200" dirty="0" smtClean="0">
                <a:solidFill>
                  <a:schemeClr val="tx1"/>
                </a:solidFill>
              </a:rPr>
              <a:t> Registers </a:t>
            </a:r>
            <a:r>
              <a:rPr lang="en-GB" sz="2200" dirty="0">
                <a:solidFill>
                  <a:schemeClr val="tx1"/>
                </a:solidFill>
              </a:rPr>
              <a:t>Close</a:t>
            </a:r>
          </a:p>
          <a:p>
            <a:r>
              <a:rPr lang="en-GB" sz="2200" dirty="0">
                <a:solidFill>
                  <a:schemeClr val="tx1"/>
                </a:solidFill>
              </a:rPr>
              <a:t>9.25  	</a:t>
            </a:r>
            <a:r>
              <a:rPr lang="en-GB" sz="2200" dirty="0" smtClean="0">
                <a:solidFill>
                  <a:schemeClr val="tx1"/>
                </a:solidFill>
              </a:rPr>
              <a:t> Whole </a:t>
            </a:r>
            <a:r>
              <a:rPr lang="en-GB" sz="2200" dirty="0">
                <a:solidFill>
                  <a:schemeClr val="tx1"/>
                </a:solidFill>
              </a:rPr>
              <a:t>School Assembly</a:t>
            </a:r>
          </a:p>
          <a:p>
            <a:r>
              <a:rPr lang="en-GB" sz="2200" dirty="0">
                <a:solidFill>
                  <a:schemeClr val="tx1"/>
                </a:solidFill>
              </a:rPr>
              <a:t>10.50	</a:t>
            </a:r>
            <a:r>
              <a:rPr lang="en-GB" sz="2200" dirty="0" smtClean="0">
                <a:solidFill>
                  <a:schemeClr val="tx1"/>
                </a:solidFill>
              </a:rPr>
              <a:t> Playtime </a:t>
            </a:r>
            <a:r>
              <a:rPr lang="en-GB" sz="2200" dirty="0">
                <a:solidFill>
                  <a:schemeClr val="tx1"/>
                </a:solidFill>
              </a:rPr>
              <a:t>(15 minutes)</a:t>
            </a:r>
          </a:p>
          <a:p>
            <a:r>
              <a:rPr lang="en-GB" sz="2200" dirty="0">
                <a:solidFill>
                  <a:schemeClr val="tx1"/>
                </a:solidFill>
              </a:rPr>
              <a:t>12.10    </a:t>
            </a:r>
            <a:r>
              <a:rPr lang="en-GB" sz="2200" dirty="0" smtClean="0">
                <a:solidFill>
                  <a:schemeClr val="tx1"/>
                </a:solidFill>
              </a:rPr>
              <a:t> Lunchtime</a:t>
            </a:r>
            <a:endParaRPr lang="en-GB" sz="2200" dirty="0">
              <a:solidFill>
                <a:schemeClr val="tx1"/>
              </a:solidFill>
            </a:endParaRPr>
          </a:p>
          <a:p>
            <a:r>
              <a:rPr lang="en-GB" sz="2200" dirty="0">
                <a:solidFill>
                  <a:schemeClr val="tx1"/>
                </a:solidFill>
              </a:rPr>
              <a:t>1.05     </a:t>
            </a:r>
            <a:r>
              <a:rPr lang="en-GB" sz="2200" dirty="0" smtClean="0">
                <a:solidFill>
                  <a:schemeClr val="tx1"/>
                </a:solidFill>
              </a:rPr>
              <a:t>  Afternoon </a:t>
            </a:r>
            <a:r>
              <a:rPr lang="en-GB" sz="2200" dirty="0">
                <a:solidFill>
                  <a:schemeClr val="tx1"/>
                </a:solidFill>
              </a:rPr>
              <a:t>Lessons Begin</a:t>
            </a:r>
          </a:p>
          <a:p>
            <a:r>
              <a:rPr lang="en-GB" sz="2200" dirty="0">
                <a:solidFill>
                  <a:schemeClr val="tx1"/>
                </a:solidFill>
              </a:rPr>
              <a:t>3.15       </a:t>
            </a:r>
            <a:r>
              <a:rPr lang="en-GB" sz="2200" dirty="0" smtClean="0">
                <a:solidFill>
                  <a:schemeClr val="tx1"/>
                </a:solidFill>
              </a:rPr>
              <a:t>School </a:t>
            </a:r>
            <a:r>
              <a:rPr lang="en-GB" sz="2200" dirty="0">
                <a:solidFill>
                  <a:schemeClr val="tx1"/>
                </a:solidFill>
              </a:rPr>
              <a:t>Finishes </a:t>
            </a:r>
          </a:p>
          <a:p>
            <a:pPr marL="0" indent="0">
              <a:buNone/>
            </a:pPr>
            <a:endParaRPr lang="en-GB" sz="2200" dirty="0">
              <a:solidFill>
                <a:schemeClr val="tx1"/>
              </a:solidFill>
            </a:endParaRPr>
          </a:p>
          <a:p>
            <a:pPr algn="ctr">
              <a:buNone/>
            </a:pPr>
            <a:r>
              <a:rPr lang="en-GB" sz="2200" dirty="0">
                <a:solidFill>
                  <a:schemeClr val="tx1"/>
                </a:solidFill>
              </a:rPr>
              <a:t>     </a:t>
            </a:r>
            <a:r>
              <a:rPr lang="en-GB" sz="2200" i="1" dirty="0">
                <a:solidFill>
                  <a:schemeClr val="tx1"/>
                </a:solidFill>
              </a:rPr>
              <a:t>We place a high priority upon attendance and punctuality. In order to maximise the learning opportunities for your child/children, thank you for ensuring he/she/they arrive at school punctually and regularly. Thank you also for ensuring that family holidays are taken when the school is closed</a:t>
            </a:r>
          </a:p>
          <a:p>
            <a:pPr>
              <a:buNone/>
            </a:pPr>
            <a:endParaRPr lang="en-GB" sz="2200" b="1" i="1" dirty="0" smtClean="0"/>
          </a:p>
        </p:txBody>
      </p:sp>
    </p:spTree>
    <p:extLst>
      <p:ext uri="{BB962C8B-B14F-4D97-AF65-F5344CB8AC3E}">
        <p14:creationId xmlns:p14="http://schemas.microsoft.com/office/powerpoint/2010/main" val="507816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639" y="126180"/>
            <a:ext cx="7488832" cy="817366"/>
          </a:xfrm>
        </p:spPr>
        <p:txBody>
          <a:bodyPr>
            <a:normAutofit fontScale="90000"/>
          </a:bodyPr>
          <a:lstStyle/>
          <a:p>
            <a:r>
              <a:rPr lang="en-GB" b="1" dirty="0" smtClean="0"/>
              <a:t>SCHOOL UNIFORM</a:t>
            </a:r>
            <a:br>
              <a:rPr lang="en-GB" b="1" dirty="0" smtClean="0"/>
            </a:br>
            <a:r>
              <a:rPr lang="en-GB" sz="2400" dirty="0"/>
              <a:t>Mainly same as the Infant and Nursery School but bigger!</a:t>
            </a:r>
            <a:endParaRPr lang="en-GB" sz="2400" b="1" dirty="0"/>
          </a:p>
        </p:txBody>
      </p:sp>
      <p:sp>
        <p:nvSpPr>
          <p:cNvPr id="3" name="Content Placeholder 2"/>
          <p:cNvSpPr>
            <a:spLocks noGrp="1"/>
          </p:cNvSpPr>
          <p:nvPr>
            <p:ph idx="1"/>
          </p:nvPr>
        </p:nvSpPr>
        <p:spPr>
          <a:xfrm>
            <a:off x="255639" y="1150024"/>
            <a:ext cx="10481187" cy="5303312"/>
          </a:xfrm>
        </p:spPr>
        <p:txBody>
          <a:bodyPr>
            <a:noAutofit/>
          </a:bodyPr>
          <a:lstStyle/>
          <a:p>
            <a:r>
              <a:rPr lang="en-GB" sz="2200" dirty="0" smtClean="0">
                <a:solidFill>
                  <a:schemeClr val="tx1"/>
                </a:solidFill>
              </a:rPr>
              <a:t>White Polo shirts, black or grey trousers or skirts which can be purchased from any uniform provider</a:t>
            </a:r>
          </a:p>
          <a:p>
            <a:r>
              <a:rPr lang="en-US" sz="2200" dirty="0" smtClean="0">
                <a:solidFill>
                  <a:schemeClr val="tx1"/>
                </a:solidFill>
              </a:rPr>
              <a:t>Two logo items which are compulsory</a:t>
            </a:r>
            <a:br>
              <a:rPr lang="en-US" sz="2200" dirty="0" smtClean="0">
                <a:solidFill>
                  <a:schemeClr val="tx1"/>
                </a:solidFill>
              </a:rPr>
            </a:br>
            <a:r>
              <a:rPr lang="en-US" sz="2200" dirty="0" smtClean="0">
                <a:solidFill>
                  <a:schemeClr val="tx1"/>
                </a:solidFill>
              </a:rPr>
              <a:t>* Jumper or Cardigan</a:t>
            </a:r>
            <a:br>
              <a:rPr lang="en-US" sz="2200" dirty="0" smtClean="0">
                <a:solidFill>
                  <a:schemeClr val="tx1"/>
                </a:solidFill>
              </a:rPr>
            </a:br>
            <a:r>
              <a:rPr lang="en-US" sz="2200" dirty="0" smtClean="0">
                <a:solidFill>
                  <a:schemeClr val="tx1"/>
                </a:solidFill>
              </a:rPr>
              <a:t>* PE Top</a:t>
            </a:r>
            <a:endParaRPr lang="en-GB" sz="2200" dirty="0" smtClean="0">
              <a:solidFill>
                <a:schemeClr val="tx1"/>
              </a:solidFill>
            </a:endParaRPr>
          </a:p>
          <a:p>
            <a:r>
              <a:rPr lang="en-GB" sz="2200" b="1" dirty="0" smtClean="0">
                <a:solidFill>
                  <a:schemeClr val="tx1"/>
                </a:solidFill>
              </a:rPr>
              <a:t>Black</a:t>
            </a:r>
            <a:r>
              <a:rPr lang="en-GB" sz="2200" dirty="0" smtClean="0">
                <a:solidFill>
                  <a:schemeClr val="tx1"/>
                </a:solidFill>
              </a:rPr>
              <a:t> </a:t>
            </a:r>
            <a:r>
              <a:rPr lang="en-GB" sz="2200" b="1" dirty="0" smtClean="0">
                <a:solidFill>
                  <a:schemeClr val="tx1"/>
                </a:solidFill>
              </a:rPr>
              <a:t>school shoes </a:t>
            </a:r>
            <a:r>
              <a:rPr lang="en-GB" sz="2200" dirty="0" smtClean="0">
                <a:solidFill>
                  <a:schemeClr val="tx1"/>
                </a:solidFill>
              </a:rPr>
              <a:t>for all</a:t>
            </a:r>
          </a:p>
          <a:p>
            <a:r>
              <a:rPr lang="en-GB" sz="2200" dirty="0" smtClean="0">
                <a:solidFill>
                  <a:schemeClr val="tx1"/>
                </a:solidFill>
              </a:rPr>
              <a:t>PE Uniform to be worn on PE Days</a:t>
            </a:r>
          </a:p>
          <a:p>
            <a:r>
              <a:rPr lang="en-GB" sz="2200" dirty="0" smtClean="0">
                <a:solidFill>
                  <a:schemeClr val="tx1"/>
                </a:solidFill>
              </a:rPr>
              <a:t>Stud earrings and watches only, no nail varnish/make up</a:t>
            </a:r>
          </a:p>
          <a:p>
            <a:r>
              <a:rPr lang="en-GB" sz="2200" dirty="0" smtClean="0">
                <a:solidFill>
                  <a:schemeClr val="tx1"/>
                </a:solidFill>
              </a:rPr>
              <a:t>Hair ties – plain and in school colours</a:t>
            </a:r>
          </a:p>
          <a:p>
            <a:pPr>
              <a:buNone/>
            </a:pPr>
            <a:endParaRPr lang="en-GB" sz="2200" dirty="0" smtClean="0">
              <a:solidFill>
                <a:schemeClr val="tx1"/>
              </a:solidFill>
            </a:endParaRPr>
          </a:p>
          <a:p>
            <a:pPr algn="ctr">
              <a:buNone/>
            </a:pPr>
            <a:r>
              <a:rPr lang="en-GB" sz="2200" dirty="0" smtClean="0">
                <a:solidFill>
                  <a:schemeClr val="tx1"/>
                </a:solidFill>
              </a:rPr>
              <a:t> </a:t>
            </a:r>
            <a:r>
              <a:rPr lang="en-GB" sz="2200" b="1" i="1" dirty="0" smtClean="0">
                <a:solidFill>
                  <a:schemeClr val="tx1"/>
                </a:solidFill>
              </a:rPr>
              <a:t>All uniform can be purchased online (free delivery to school)</a:t>
            </a:r>
            <a:br>
              <a:rPr lang="en-GB" sz="2200" b="1" i="1" dirty="0" smtClean="0">
                <a:solidFill>
                  <a:schemeClr val="tx1"/>
                </a:solidFill>
              </a:rPr>
            </a:br>
            <a:r>
              <a:rPr lang="en-GB" sz="2200" b="1" i="1" dirty="0" smtClean="0">
                <a:solidFill>
                  <a:schemeClr val="tx1"/>
                </a:solidFill>
              </a:rPr>
              <a:t> or in store at Beat School Uniform in Watford. </a:t>
            </a:r>
          </a:p>
          <a:p>
            <a:pPr algn="ctr">
              <a:buNone/>
            </a:pPr>
            <a:r>
              <a:rPr lang="en-GB" sz="2200" b="1" i="1" dirty="0" smtClean="0">
                <a:solidFill>
                  <a:schemeClr val="tx1"/>
                </a:solidFill>
              </a:rPr>
              <a:t>We also have sustainable pre-loved uniform available free of charge.</a:t>
            </a:r>
          </a:p>
        </p:txBody>
      </p:sp>
      <p:pic>
        <p:nvPicPr>
          <p:cNvPr id="5" name="Picture 2" descr="Image previ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73180" y="2316116"/>
            <a:ext cx="3961503" cy="2971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24223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22" y="165223"/>
            <a:ext cx="5978802" cy="504056"/>
          </a:xfrm>
        </p:spPr>
        <p:txBody>
          <a:bodyPr>
            <a:normAutofit fontScale="90000"/>
          </a:bodyPr>
          <a:lstStyle/>
          <a:p>
            <a:r>
              <a:rPr lang="en-GB" b="1" dirty="0" smtClean="0"/>
              <a:t>As a school we……</a:t>
            </a:r>
            <a:endParaRPr lang="en-GB" b="1" dirty="0"/>
          </a:p>
        </p:txBody>
      </p:sp>
      <p:sp>
        <p:nvSpPr>
          <p:cNvPr id="3" name="Content Placeholder 2"/>
          <p:cNvSpPr>
            <a:spLocks noGrp="1"/>
          </p:cNvSpPr>
          <p:nvPr>
            <p:ph idx="1"/>
          </p:nvPr>
        </p:nvSpPr>
        <p:spPr>
          <a:xfrm>
            <a:off x="235974" y="855406"/>
            <a:ext cx="9892474" cy="4661826"/>
          </a:xfrm>
        </p:spPr>
        <p:txBody>
          <a:bodyPr>
            <a:noAutofit/>
          </a:bodyPr>
          <a:lstStyle/>
          <a:p>
            <a:r>
              <a:rPr lang="en-GB" sz="2200" dirty="0" smtClean="0">
                <a:solidFill>
                  <a:schemeClr val="tx1"/>
                </a:solidFill>
              </a:rPr>
              <a:t>focus </a:t>
            </a:r>
            <a:r>
              <a:rPr lang="en-GB" sz="2200" dirty="0">
                <a:solidFill>
                  <a:schemeClr val="tx1"/>
                </a:solidFill>
              </a:rPr>
              <a:t>on individuals and their progress holding </a:t>
            </a:r>
            <a:r>
              <a:rPr lang="en-GB" sz="2200" dirty="0" smtClean="0">
                <a:solidFill>
                  <a:schemeClr val="tx1"/>
                </a:solidFill>
              </a:rPr>
              <a:t>pupil </a:t>
            </a:r>
            <a:r>
              <a:rPr lang="en-GB" sz="2200" dirty="0">
                <a:solidFill>
                  <a:schemeClr val="tx1"/>
                </a:solidFill>
              </a:rPr>
              <a:t>progress meetings with SLT and individual teachers to ensure that children are on track to make at least good progress and that all needs are being </a:t>
            </a:r>
            <a:r>
              <a:rPr lang="en-GB" sz="2200" dirty="0" smtClean="0">
                <a:solidFill>
                  <a:schemeClr val="tx1"/>
                </a:solidFill>
              </a:rPr>
              <a:t>met.</a:t>
            </a:r>
            <a:endParaRPr lang="en-GB" sz="2200" dirty="0">
              <a:solidFill>
                <a:schemeClr val="tx1"/>
              </a:solidFill>
            </a:endParaRPr>
          </a:p>
          <a:p>
            <a:r>
              <a:rPr lang="en-GB" sz="2200" dirty="0">
                <a:solidFill>
                  <a:schemeClr val="tx1"/>
                </a:solidFill>
              </a:rPr>
              <a:t>provide additional 1:1 and group work to develop academic and social and emotional </a:t>
            </a:r>
            <a:r>
              <a:rPr lang="en-GB" sz="2200" dirty="0" smtClean="0">
                <a:solidFill>
                  <a:schemeClr val="tx1"/>
                </a:solidFill>
              </a:rPr>
              <a:t>skills.</a:t>
            </a:r>
            <a:endParaRPr lang="en-GB" sz="2200" dirty="0">
              <a:solidFill>
                <a:schemeClr val="tx1"/>
              </a:solidFill>
            </a:endParaRPr>
          </a:p>
          <a:p>
            <a:r>
              <a:rPr lang="en-GB" sz="2200" dirty="0">
                <a:solidFill>
                  <a:schemeClr val="tx1"/>
                </a:solidFill>
              </a:rPr>
              <a:t>provide regular feedback through </a:t>
            </a:r>
            <a:r>
              <a:rPr lang="en-GB" sz="2200" dirty="0" smtClean="0">
                <a:solidFill>
                  <a:schemeClr val="tx1"/>
                </a:solidFill>
              </a:rPr>
              <a:t>marking, </a:t>
            </a:r>
            <a:r>
              <a:rPr lang="en-GB" sz="2200" dirty="0">
                <a:solidFill>
                  <a:schemeClr val="tx1"/>
                </a:solidFill>
              </a:rPr>
              <a:t>setting extra tasks to challenge if they are successful, or to provide more practice if they are </a:t>
            </a:r>
            <a:r>
              <a:rPr lang="en-GB" sz="2200" dirty="0" smtClean="0">
                <a:solidFill>
                  <a:schemeClr val="tx1"/>
                </a:solidFill>
              </a:rPr>
              <a:t>not.</a:t>
            </a:r>
          </a:p>
          <a:p>
            <a:pPr marL="0" indent="0">
              <a:buNone/>
            </a:pPr>
            <a:r>
              <a:rPr lang="en-GB" sz="2200" dirty="0" smtClean="0">
                <a:solidFill>
                  <a:schemeClr val="tx1"/>
                </a:solidFill>
              </a:rPr>
              <a:t>Please do not hesitate to talk to us about support or your child.</a:t>
            </a:r>
          </a:p>
          <a:p>
            <a:pPr marL="0" indent="0">
              <a:buNone/>
            </a:pPr>
            <a:endParaRPr lang="en-GB" sz="2200" dirty="0" smtClean="0">
              <a:solidFill>
                <a:schemeClr val="tx1"/>
              </a:solidFill>
            </a:endParaRPr>
          </a:p>
          <a:p>
            <a:pPr marL="0" indent="0" algn="ctr">
              <a:buNone/>
            </a:pPr>
            <a:r>
              <a:rPr lang="en-GB" sz="2200" b="1" dirty="0" smtClean="0"/>
              <a:t>‘</a:t>
            </a:r>
            <a:r>
              <a:rPr lang="en-GB" sz="2200" b="1" dirty="0" smtClean="0">
                <a:solidFill>
                  <a:schemeClr val="tx1"/>
                </a:solidFill>
              </a:rPr>
              <a:t>Pupils </a:t>
            </a:r>
            <a:r>
              <a:rPr lang="en-GB" sz="2200" b="1" dirty="0">
                <a:solidFill>
                  <a:schemeClr val="tx1"/>
                </a:solidFill>
              </a:rPr>
              <a:t>with SEND and those who are disadvantaged take part in all aspects of school life</a:t>
            </a:r>
            <a:r>
              <a:rPr lang="en-GB" sz="2200" b="1" dirty="0" smtClean="0">
                <a:solidFill>
                  <a:schemeClr val="tx1"/>
                </a:solidFill>
              </a:rPr>
              <a:t>.’ (Ofsted 2023</a:t>
            </a:r>
            <a:r>
              <a:rPr lang="en-GB" sz="2200" b="1" dirty="0" smtClean="0"/>
              <a:t>) </a:t>
            </a:r>
            <a:endParaRPr lang="en-GB" sz="2200" b="1" dirty="0"/>
          </a:p>
          <a:p>
            <a:endParaRPr lang="en-GB" sz="2200" dirty="0"/>
          </a:p>
          <a:p>
            <a:endParaRPr lang="en-GB" sz="2200" dirty="0"/>
          </a:p>
        </p:txBody>
      </p:sp>
    </p:spTree>
    <p:extLst>
      <p:ext uri="{BB962C8B-B14F-4D97-AF65-F5344CB8AC3E}">
        <p14:creationId xmlns:p14="http://schemas.microsoft.com/office/powerpoint/2010/main" val="39664590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554867" cy="445368"/>
          </a:xfrm>
        </p:spPr>
        <p:txBody>
          <a:bodyPr>
            <a:normAutofit fontScale="90000"/>
          </a:bodyPr>
          <a:lstStyle/>
          <a:p>
            <a:r>
              <a:rPr lang="en-GB" b="1" dirty="0" smtClean="0"/>
              <a:t>Teaching and Learning</a:t>
            </a:r>
            <a:endParaRPr lang="en-GB" b="1" dirty="0"/>
          </a:p>
        </p:txBody>
      </p:sp>
      <p:sp>
        <p:nvSpPr>
          <p:cNvPr id="3" name="Content Placeholder 2"/>
          <p:cNvSpPr>
            <a:spLocks noGrp="1"/>
          </p:cNvSpPr>
          <p:nvPr>
            <p:ph idx="1"/>
          </p:nvPr>
        </p:nvSpPr>
        <p:spPr>
          <a:xfrm>
            <a:off x="330176" y="704835"/>
            <a:ext cx="11439036" cy="5400600"/>
          </a:xfrm>
        </p:spPr>
        <p:txBody>
          <a:bodyPr>
            <a:noAutofit/>
          </a:bodyPr>
          <a:lstStyle/>
          <a:p>
            <a:pPr>
              <a:buNone/>
            </a:pPr>
            <a:r>
              <a:rPr lang="en-GB" sz="2200" dirty="0" smtClean="0">
                <a:solidFill>
                  <a:schemeClr val="tx1"/>
                </a:solidFill>
              </a:rPr>
              <a:t>In the Autumn Term our topic will be </a:t>
            </a:r>
            <a:r>
              <a:rPr lang="en-GB" sz="2200" b="1" i="1" dirty="0" smtClean="0">
                <a:solidFill>
                  <a:schemeClr val="tx1"/>
                </a:solidFill>
              </a:rPr>
              <a:t>Through the Ages.</a:t>
            </a:r>
          </a:p>
          <a:p>
            <a:pPr>
              <a:buNone/>
            </a:pPr>
            <a:r>
              <a:rPr lang="en-GB" sz="2200" dirty="0">
                <a:solidFill>
                  <a:schemeClr val="tx1"/>
                </a:solidFill>
              </a:rPr>
              <a:t>As Historians we will be learning about changes through the Stone Age, </a:t>
            </a:r>
            <a:r>
              <a:rPr lang="en-GB" sz="2200" dirty="0" smtClean="0">
                <a:solidFill>
                  <a:schemeClr val="tx1"/>
                </a:solidFill>
              </a:rPr>
              <a:t>Iron </a:t>
            </a:r>
            <a:r>
              <a:rPr lang="en-GB" sz="2200" dirty="0">
                <a:solidFill>
                  <a:schemeClr val="tx1"/>
                </a:solidFill>
              </a:rPr>
              <a:t>Age and Bronze Age</a:t>
            </a:r>
            <a:r>
              <a:rPr lang="en-GB" sz="2200" dirty="0" smtClean="0">
                <a:solidFill>
                  <a:schemeClr val="tx1"/>
                </a:solidFill>
              </a:rPr>
              <a:t>s and as Artists we will be looking at Cave Art as well as the work of Paul Klee. </a:t>
            </a:r>
          </a:p>
          <a:p>
            <a:pPr>
              <a:buNone/>
            </a:pPr>
            <a:r>
              <a:rPr lang="en-GB" sz="2200" dirty="0" smtClean="0">
                <a:solidFill>
                  <a:schemeClr val="tx1"/>
                </a:solidFill>
              </a:rPr>
              <a:t>As </a:t>
            </a:r>
            <a:r>
              <a:rPr lang="en-GB" sz="2200" dirty="0">
                <a:solidFill>
                  <a:schemeClr val="tx1"/>
                </a:solidFill>
              </a:rPr>
              <a:t>Scientists we will be investigating plants and as Musicians we will be deepening our understanding of musical notation and of course be involved in our play which we look forward to performing to you</a:t>
            </a:r>
            <a:r>
              <a:rPr lang="en-GB" sz="2200" dirty="0" smtClean="0">
                <a:solidFill>
                  <a:schemeClr val="tx1"/>
                </a:solidFill>
              </a:rPr>
              <a:t>. To support this we have booked our first trip to go to Watford Palace Theatre to see ‘A Christmas Carol’ on 9</a:t>
            </a:r>
            <a:r>
              <a:rPr lang="en-GB" sz="2200" baseline="30000" dirty="0" smtClean="0">
                <a:solidFill>
                  <a:schemeClr val="tx1"/>
                </a:solidFill>
              </a:rPr>
              <a:t>th</a:t>
            </a:r>
            <a:r>
              <a:rPr lang="en-GB" sz="2200" dirty="0" smtClean="0">
                <a:solidFill>
                  <a:schemeClr val="tx1"/>
                </a:solidFill>
              </a:rPr>
              <a:t> December.</a:t>
            </a:r>
            <a:endParaRPr lang="en-GB" sz="2200" dirty="0">
              <a:solidFill>
                <a:schemeClr val="tx1"/>
              </a:solidFill>
            </a:endParaRPr>
          </a:p>
          <a:p>
            <a:pPr>
              <a:buNone/>
            </a:pPr>
            <a:r>
              <a:rPr lang="en-GB" sz="2200" dirty="0" smtClean="0">
                <a:solidFill>
                  <a:schemeClr val="tx1"/>
                </a:solidFill>
              </a:rPr>
              <a:t>We will also be looking at both Islam and Christianity in Religious Education, developing  our understanding of coding in our Computing lessons and our themes in PSHE are ’Being Me in My World’ and ‘Celebrating Difference.’ As Linguists, we will be learning how to introduce ourselves to others in French based on what time of the day it is.</a:t>
            </a:r>
            <a:endParaRPr lang="en-GB" sz="2200" dirty="0">
              <a:solidFill>
                <a:schemeClr val="tx1"/>
              </a:solidFill>
            </a:endParaRPr>
          </a:p>
          <a:p>
            <a:pPr algn="ctr">
              <a:buNone/>
            </a:pPr>
            <a:r>
              <a:rPr lang="en-GB" sz="2200" b="1" dirty="0" smtClean="0">
                <a:solidFill>
                  <a:schemeClr val="tx1"/>
                </a:solidFill>
              </a:rPr>
              <a:t>‘Over </a:t>
            </a:r>
            <a:r>
              <a:rPr lang="en-GB" sz="2200" b="1" dirty="0">
                <a:solidFill>
                  <a:schemeClr val="tx1"/>
                </a:solidFill>
              </a:rPr>
              <a:t>a period of time, leaders have developed an ambitious curriculum. It sets out the order of teaching and breaks learning down into small steps. These build towards end points that leaders have identified for each subject and year group</a:t>
            </a:r>
            <a:r>
              <a:rPr lang="en-GB" sz="2200" b="1" dirty="0" smtClean="0">
                <a:solidFill>
                  <a:schemeClr val="tx1"/>
                </a:solidFill>
              </a:rPr>
              <a:t>.’ (Ofsted 2023)</a:t>
            </a:r>
            <a:endParaRPr lang="en-GB" sz="2200" b="1" dirty="0">
              <a:solidFill>
                <a:schemeClr val="tx1"/>
              </a:solidFill>
            </a:endParaRPr>
          </a:p>
        </p:txBody>
      </p:sp>
    </p:spTree>
    <p:extLst>
      <p:ext uri="{BB962C8B-B14F-4D97-AF65-F5344CB8AC3E}">
        <p14:creationId xmlns:p14="http://schemas.microsoft.com/office/powerpoint/2010/main" val="36487670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982" y="142661"/>
            <a:ext cx="6554867" cy="877416"/>
          </a:xfrm>
        </p:spPr>
        <p:txBody>
          <a:bodyPr/>
          <a:lstStyle/>
          <a:p>
            <a:r>
              <a:rPr lang="en-GB" b="1" dirty="0" smtClean="0"/>
              <a:t>Home Learning</a:t>
            </a:r>
            <a:endParaRPr lang="en-GB" b="1" dirty="0"/>
          </a:p>
        </p:txBody>
      </p:sp>
      <p:sp>
        <p:nvSpPr>
          <p:cNvPr id="3" name="Content Placeholder 2"/>
          <p:cNvSpPr>
            <a:spLocks noGrp="1"/>
          </p:cNvSpPr>
          <p:nvPr>
            <p:ph idx="1"/>
          </p:nvPr>
        </p:nvSpPr>
        <p:spPr>
          <a:xfrm>
            <a:off x="339213" y="1268760"/>
            <a:ext cx="9733935" cy="4680520"/>
          </a:xfrm>
        </p:spPr>
        <p:txBody>
          <a:bodyPr>
            <a:noAutofit/>
          </a:bodyPr>
          <a:lstStyle/>
          <a:p>
            <a:pPr>
              <a:buNone/>
            </a:pPr>
            <a:r>
              <a:rPr lang="en-GB" sz="2200" dirty="0">
                <a:solidFill>
                  <a:schemeClr val="tx1"/>
                </a:solidFill>
              </a:rPr>
              <a:t>As parents and carers you have a huge role to play in your child’s learning and we value highly the support you give.</a:t>
            </a:r>
          </a:p>
          <a:p>
            <a:pPr>
              <a:buNone/>
            </a:pPr>
            <a:r>
              <a:rPr lang="en-GB" sz="2200" dirty="0">
                <a:solidFill>
                  <a:schemeClr val="tx1"/>
                </a:solidFill>
              </a:rPr>
              <a:t>Talking to your child for just two minutes a day can significantly impact on their progress. If ever you would like further ideas on how you can help please do let us know.</a:t>
            </a:r>
          </a:p>
          <a:p>
            <a:pPr>
              <a:buNone/>
            </a:pPr>
            <a:endParaRPr lang="en-GB" sz="2200" dirty="0">
              <a:solidFill>
                <a:schemeClr val="tx1"/>
              </a:solidFill>
            </a:endParaRPr>
          </a:p>
          <a:p>
            <a:pPr>
              <a:buNone/>
            </a:pPr>
            <a:r>
              <a:rPr lang="en-GB" sz="2200" b="1" dirty="0">
                <a:solidFill>
                  <a:schemeClr val="tx1"/>
                </a:solidFill>
              </a:rPr>
              <a:t>Year 3 Home Learning Recommendations</a:t>
            </a:r>
          </a:p>
          <a:p>
            <a:pPr>
              <a:buNone/>
            </a:pPr>
            <a:r>
              <a:rPr lang="en-GB" sz="2200" dirty="0">
                <a:solidFill>
                  <a:schemeClr val="tx1"/>
                </a:solidFill>
              </a:rPr>
              <a:t>Reading  -  Minimum recommendation is 5 times weekly. Independent, shared and paired, seven times for the Reading Challenge</a:t>
            </a:r>
          </a:p>
          <a:p>
            <a:pPr>
              <a:buNone/>
            </a:pPr>
            <a:r>
              <a:rPr lang="en-GB" sz="2200" dirty="0" smtClean="0">
                <a:solidFill>
                  <a:schemeClr val="tx1"/>
                </a:solidFill>
              </a:rPr>
              <a:t>R</a:t>
            </a:r>
            <a:r>
              <a:rPr lang="en-GB" sz="2200" dirty="0">
                <a:solidFill>
                  <a:schemeClr val="tx1"/>
                </a:solidFill>
              </a:rPr>
              <a:t>ocking - Minimum recommendation is 5 times </a:t>
            </a:r>
            <a:r>
              <a:rPr lang="en-GB" sz="2200" dirty="0" smtClean="0">
                <a:solidFill>
                  <a:schemeClr val="tx1"/>
                </a:solidFill>
              </a:rPr>
              <a:t>weekly, </a:t>
            </a:r>
            <a:r>
              <a:rPr lang="en-GB" sz="2200" dirty="0">
                <a:solidFill>
                  <a:schemeClr val="tx1"/>
                </a:solidFill>
              </a:rPr>
              <a:t>seven times for the </a:t>
            </a:r>
            <a:r>
              <a:rPr lang="en-GB" sz="2200" dirty="0" smtClean="0">
                <a:solidFill>
                  <a:schemeClr val="tx1"/>
                </a:solidFill>
              </a:rPr>
              <a:t>Rocking Challenge</a:t>
            </a:r>
            <a:endParaRPr lang="en-GB" sz="2200" dirty="0">
              <a:solidFill>
                <a:schemeClr val="tx1"/>
              </a:solidFill>
            </a:endParaRPr>
          </a:p>
          <a:p>
            <a:pPr>
              <a:buNone/>
            </a:pPr>
            <a:r>
              <a:rPr lang="en-GB" sz="2200" dirty="0" smtClean="0">
                <a:solidFill>
                  <a:schemeClr val="tx1"/>
                </a:solidFill>
              </a:rPr>
              <a:t>Optional Home Learning Tasks/Activities</a:t>
            </a:r>
            <a:endParaRPr lang="en-GB" sz="2200" dirty="0">
              <a:solidFill>
                <a:schemeClr val="tx1"/>
              </a:solidFill>
            </a:endParaRPr>
          </a:p>
        </p:txBody>
      </p:sp>
    </p:spTree>
    <p:extLst>
      <p:ext uri="{BB962C8B-B14F-4D97-AF65-F5344CB8AC3E}">
        <p14:creationId xmlns:p14="http://schemas.microsoft.com/office/powerpoint/2010/main" val="27193632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067035" cy="720080"/>
          </a:xfrm>
        </p:spPr>
        <p:txBody>
          <a:bodyPr>
            <a:normAutofit fontScale="90000"/>
          </a:bodyPr>
          <a:lstStyle/>
          <a:p>
            <a:r>
              <a:rPr lang="en-GB" b="1" dirty="0" smtClean="0"/>
              <a:t>Behaviour and Safety</a:t>
            </a:r>
            <a:r>
              <a:rPr lang="en-GB" dirty="0" smtClean="0"/>
              <a:t/>
            </a:r>
            <a:br>
              <a:rPr lang="en-GB" dirty="0" smtClean="0"/>
            </a:br>
            <a:endParaRPr lang="en-GB" dirty="0"/>
          </a:p>
        </p:txBody>
      </p:sp>
      <p:sp>
        <p:nvSpPr>
          <p:cNvPr id="3" name="Content Placeholder 2"/>
          <p:cNvSpPr>
            <a:spLocks noGrp="1"/>
          </p:cNvSpPr>
          <p:nvPr>
            <p:ph idx="1"/>
          </p:nvPr>
        </p:nvSpPr>
        <p:spPr>
          <a:xfrm>
            <a:off x="162233" y="616841"/>
            <a:ext cx="10353366" cy="6137920"/>
          </a:xfrm>
        </p:spPr>
        <p:txBody>
          <a:bodyPr>
            <a:noAutofit/>
          </a:bodyPr>
          <a:lstStyle/>
          <a:p>
            <a:pPr algn="ctr">
              <a:buNone/>
            </a:pPr>
            <a:r>
              <a:rPr lang="en-GB" sz="2200" dirty="0">
                <a:solidFill>
                  <a:schemeClr val="tx1"/>
                </a:solidFill>
              </a:rPr>
              <a:t>  </a:t>
            </a:r>
            <a:r>
              <a:rPr lang="en-GB" sz="2200" dirty="0" smtClean="0">
                <a:solidFill>
                  <a:schemeClr val="tx1"/>
                </a:solidFill>
              </a:rPr>
              <a:t>Our </a:t>
            </a:r>
            <a:r>
              <a:rPr lang="en-GB" sz="2200" dirty="0">
                <a:solidFill>
                  <a:schemeClr val="tx1"/>
                </a:solidFill>
              </a:rPr>
              <a:t>school is a place where every person has the right to be themselves, to be included and to learn in a safe and happy environment. Everyone at our school is equal and we treat one another with respect and kindness. </a:t>
            </a:r>
          </a:p>
          <a:p>
            <a:pPr algn="ctr">
              <a:buNone/>
            </a:pPr>
            <a:r>
              <a:rPr lang="en-GB" sz="2200" b="1" dirty="0">
                <a:solidFill>
                  <a:schemeClr val="tx1"/>
                </a:solidFill>
              </a:rPr>
              <a:t>As a school we: </a:t>
            </a:r>
          </a:p>
          <a:p>
            <a:pPr algn="ctr"/>
            <a:r>
              <a:rPr lang="en-GB" sz="2200" dirty="0">
                <a:solidFill>
                  <a:schemeClr val="tx1"/>
                </a:solidFill>
              </a:rPr>
              <a:t>have a positive behaviour policy, reviewed regularly</a:t>
            </a:r>
          </a:p>
          <a:p>
            <a:pPr algn="ctr"/>
            <a:r>
              <a:rPr lang="en-GB" sz="2200" dirty="0">
                <a:solidFill>
                  <a:schemeClr val="tx1"/>
                </a:solidFill>
              </a:rPr>
              <a:t>have an agreed code which helps us to work for excellence. Our code is based upon three key behaviours and is known as our RFR Code. We expect everyone to be:</a:t>
            </a:r>
          </a:p>
          <a:p>
            <a:pPr marL="137160" indent="0" algn="ctr">
              <a:buNone/>
            </a:pPr>
            <a:r>
              <a:rPr lang="en-GB" sz="2800" b="1" dirty="0">
                <a:solidFill>
                  <a:schemeClr val="tx1"/>
                </a:solidFill>
              </a:rPr>
              <a:t>Respectful</a:t>
            </a:r>
          </a:p>
          <a:p>
            <a:pPr marL="137160" indent="0" algn="ctr">
              <a:buNone/>
            </a:pPr>
            <a:r>
              <a:rPr lang="en-GB" sz="2800" b="1" dirty="0">
                <a:solidFill>
                  <a:schemeClr val="tx1"/>
                </a:solidFill>
              </a:rPr>
              <a:t>Friendly</a:t>
            </a:r>
          </a:p>
          <a:p>
            <a:pPr algn="ctr">
              <a:buNone/>
            </a:pPr>
            <a:r>
              <a:rPr lang="en-GB" sz="2800" b="1" dirty="0">
                <a:solidFill>
                  <a:schemeClr val="tx1"/>
                </a:solidFill>
              </a:rPr>
              <a:t>Responsible</a:t>
            </a:r>
          </a:p>
          <a:p>
            <a:pPr algn="ctr">
              <a:buNone/>
            </a:pPr>
            <a:r>
              <a:rPr lang="en-GB" sz="2200" dirty="0">
                <a:solidFill>
                  <a:schemeClr val="tx1"/>
                </a:solidFill>
              </a:rPr>
              <a:t>We look to recognise and celebrate your child’s achievements on a regular basis. We have whole school systems in place including House Points, Weekly Celebration Assemblies, Daily Stars, Friendly Leaves ,Ask Me Why Stickers and Wristbands, Marvellous </a:t>
            </a:r>
            <a:r>
              <a:rPr lang="en-GB" sz="2200" dirty="0" smtClean="0">
                <a:solidFill>
                  <a:schemeClr val="tx1"/>
                </a:solidFill>
              </a:rPr>
              <a:t>Me.</a:t>
            </a:r>
            <a:endParaRPr lang="en-GB" sz="2200" dirty="0"/>
          </a:p>
        </p:txBody>
      </p:sp>
    </p:spTree>
    <p:extLst>
      <p:ext uri="{BB962C8B-B14F-4D97-AF65-F5344CB8AC3E}">
        <p14:creationId xmlns:p14="http://schemas.microsoft.com/office/powerpoint/2010/main" val="34866074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554867" cy="805408"/>
          </a:xfrm>
        </p:spPr>
        <p:txBody>
          <a:bodyPr/>
          <a:lstStyle/>
          <a:p>
            <a:r>
              <a:rPr lang="en-GB" b="1" dirty="0" smtClean="0"/>
              <a:t>Behaviour and Safety</a:t>
            </a:r>
            <a:endParaRPr lang="en-GB" b="1" dirty="0"/>
          </a:p>
        </p:txBody>
      </p:sp>
      <p:sp>
        <p:nvSpPr>
          <p:cNvPr id="5" name="Content Placeholder 4"/>
          <p:cNvSpPr>
            <a:spLocks noGrp="1"/>
          </p:cNvSpPr>
          <p:nvPr>
            <p:ph idx="1"/>
          </p:nvPr>
        </p:nvSpPr>
        <p:spPr>
          <a:xfrm>
            <a:off x="147484" y="805408"/>
            <a:ext cx="10196988" cy="5719936"/>
          </a:xfrm>
        </p:spPr>
        <p:txBody>
          <a:bodyPr>
            <a:noAutofit/>
          </a:bodyPr>
          <a:lstStyle/>
          <a:p>
            <a:pPr marL="0" indent="0">
              <a:buNone/>
            </a:pPr>
            <a:r>
              <a:rPr lang="en-GB" sz="2200" dirty="0" smtClean="0">
                <a:solidFill>
                  <a:schemeClr val="tx1"/>
                </a:solidFill>
              </a:rPr>
              <a:t>Whilst focusing on positive behaviour, we recognise that at times, children may not follow our code and consequences will follow with opportunities </a:t>
            </a:r>
            <a:r>
              <a:rPr lang="en-GB" sz="2200" dirty="0" smtClean="0">
                <a:solidFill>
                  <a:schemeClr val="tx1"/>
                </a:solidFill>
              </a:rPr>
              <a:t>to </a:t>
            </a:r>
            <a:r>
              <a:rPr lang="en-GB" sz="2200" dirty="0" smtClean="0">
                <a:solidFill>
                  <a:schemeClr val="tx1"/>
                </a:solidFill>
              </a:rPr>
              <a:t>reflect, restore and repair relationships.</a:t>
            </a:r>
          </a:p>
          <a:p>
            <a:pPr marL="0" indent="0">
              <a:buNone/>
            </a:pPr>
            <a:r>
              <a:rPr lang="en-GB" sz="2200" dirty="0" smtClean="0">
                <a:solidFill>
                  <a:schemeClr val="tx1"/>
                </a:solidFill>
              </a:rPr>
              <a:t>Children will be supported to reflect upon the reasons for their actions as well as the impact upon themselves and  others. Opportunities to discuss what they have learnt will focus on risk reduction, and identify a different choice moving forward.</a:t>
            </a:r>
          </a:p>
          <a:p>
            <a:pPr marL="137160" indent="0">
              <a:buNone/>
            </a:pPr>
            <a:r>
              <a:rPr lang="en-GB" sz="2200" dirty="0" smtClean="0">
                <a:solidFill>
                  <a:schemeClr val="tx1"/>
                </a:solidFill>
              </a:rPr>
              <a:t>Bullying will not be tolerated and we ask that families come and talk to us if ever they have a concern about relationships.</a:t>
            </a:r>
          </a:p>
          <a:p>
            <a:pPr marL="137160" indent="0" algn="ctr">
              <a:buNone/>
            </a:pPr>
            <a:endParaRPr lang="en-GB" sz="2200" dirty="0" smtClean="0">
              <a:solidFill>
                <a:schemeClr val="tx1"/>
              </a:solidFill>
            </a:endParaRPr>
          </a:p>
          <a:p>
            <a:pPr marL="137160" indent="0" algn="ctr">
              <a:buNone/>
            </a:pPr>
            <a:r>
              <a:rPr lang="en-GB" sz="2200" b="1" dirty="0" smtClean="0">
                <a:solidFill>
                  <a:schemeClr val="tx1"/>
                </a:solidFill>
              </a:rPr>
              <a:t>‘This </a:t>
            </a:r>
            <a:r>
              <a:rPr lang="en-GB" sz="2200" b="1" dirty="0">
                <a:solidFill>
                  <a:schemeClr val="tx1"/>
                </a:solidFill>
              </a:rPr>
              <a:t>is a supportive community. Pupils are kind and they behave well. The playground is a harmonious place, thanks to the leadership skills of Year 6 pupils who run activities for their younger peers. Pupils say bullying does not happen and if it did the adults would sort it out. ……Pupils know the routines and expectations of behaviour.  (Ofsted 2023</a:t>
            </a:r>
            <a:r>
              <a:rPr lang="en-GB" sz="2200" b="1" dirty="0" smtClean="0">
                <a:solidFill>
                  <a:schemeClr val="tx1"/>
                </a:solidFill>
              </a:rPr>
              <a:t>)</a:t>
            </a:r>
            <a:endParaRPr lang="en-GB" sz="2200" b="1" i="1" dirty="0"/>
          </a:p>
          <a:p>
            <a:pPr marL="0" indent="0">
              <a:buNone/>
            </a:pPr>
            <a:endParaRPr lang="en-GB" sz="2200" b="1" i="1" dirty="0"/>
          </a:p>
        </p:txBody>
      </p:sp>
    </p:spTree>
    <p:extLst>
      <p:ext uri="{BB962C8B-B14F-4D97-AF65-F5344CB8AC3E}">
        <p14:creationId xmlns:p14="http://schemas.microsoft.com/office/powerpoint/2010/main" val="1993015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554867" cy="805408"/>
          </a:xfrm>
        </p:spPr>
        <p:txBody>
          <a:bodyPr/>
          <a:lstStyle/>
          <a:p>
            <a:r>
              <a:rPr lang="en-GB" b="1" dirty="0" smtClean="0"/>
              <a:t>Communication</a:t>
            </a:r>
            <a:endParaRPr lang="en-GB" b="1" dirty="0"/>
          </a:p>
        </p:txBody>
      </p:sp>
      <p:sp>
        <p:nvSpPr>
          <p:cNvPr id="3" name="Content Placeholder 2"/>
          <p:cNvSpPr>
            <a:spLocks noGrp="1"/>
          </p:cNvSpPr>
          <p:nvPr>
            <p:ph idx="1"/>
          </p:nvPr>
        </p:nvSpPr>
        <p:spPr>
          <a:xfrm>
            <a:off x="1" y="560439"/>
            <a:ext cx="10200456" cy="6076335"/>
          </a:xfrm>
        </p:spPr>
        <p:txBody>
          <a:bodyPr>
            <a:noAutofit/>
          </a:bodyPr>
          <a:lstStyle/>
          <a:p>
            <a:pPr>
              <a:buNone/>
            </a:pPr>
            <a:r>
              <a:rPr lang="en-GB" sz="2200" dirty="0" smtClean="0">
                <a:solidFill>
                  <a:schemeClr val="tx1"/>
                </a:solidFill>
              </a:rPr>
              <a:t>We </a:t>
            </a:r>
            <a:r>
              <a:rPr lang="en-GB" sz="2200" dirty="0">
                <a:solidFill>
                  <a:schemeClr val="tx1"/>
                </a:solidFill>
              </a:rPr>
              <a:t>are committed to working with you to ensure that your child enjoys and succeeds in our school. </a:t>
            </a:r>
          </a:p>
          <a:p>
            <a:pPr>
              <a:buNone/>
            </a:pPr>
            <a:r>
              <a:rPr lang="en-GB" sz="2200" b="1" dirty="0" smtClean="0">
                <a:solidFill>
                  <a:schemeClr val="tx1"/>
                </a:solidFill>
              </a:rPr>
              <a:t>We have:</a:t>
            </a:r>
          </a:p>
          <a:p>
            <a:r>
              <a:rPr lang="en-GB" sz="2200" dirty="0" smtClean="0">
                <a:solidFill>
                  <a:schemeClr val="tx1"/>
                </a:solidFill>
              </a:rPr>
              <a:t>Weekly newsletters, email, text service, Marvellous Me (Juniper)</a:t>
            </a:r>
          </a:p>
          <a:p>
            <a:r>
              <a:rPr lang="en-GB" sz="2200" dirty="0" smtClean="0">
                <a:solidFill>
                  <a:schemeClr val="tx1"/>
                </a:solidFill>
              </a:rPr>
              <a:t>Family Consultations (October &amp; March), themed days, visits, visitors</a:t>
            </a:r>
          </a:p>
          <a:p>
            <a:r>
              <a:rPr lang="en-GB" sz="2200" dirty="0" smtClean="0">
                <a:solidFill>
                  <a:schemeClr val="tx1"/>
                </a:solidFill>
              </a:rPr>
              <a:t>Members of the class team will greet their classes at the start of the day and will bring them to the playground as school closes</a:t>
            </a:r>
          </a:p>
          <a:p>
            <a:r>
              <a:rPr lang="en-GB" sz="2200" dirty="0" smtClean="0">
                <a:solidFill>
                  <a:schemeClr val="tx1"/>
                </a:solidFill>
              </a:rPr>
              <a:t>Parent Partners are available to talk to before school.</a:t>
            </a:r>
          </a:p>
          <a:p>
            <a:r>
              <a:rPr lang="en-GB" sz="2200" dirty="0" smtClean="0">
                <a:solidFill>
                  <a:schemeClr val="tx1"/>
                </a:solidFill>
              </a:rPr>
              <a:t>Team pages – updated weekly</a:t>
            </a:r>
          </a:p>
          <a:p>
            <a:pPr lvl="1"/>
            <a:r>
              <a:rPr lang="en-GB" sz="2200" dirty="0">
                <a:solidFill>
                  <a:schemeClr val="tx1"/>
                </a:solidFill>
                <a:hlinkClick r:id="rId2"/>
              </a:rPr>
              <a:t>https://</a:t>
            </a:r>
            <a:r>
              <a:rPr lang="en-GB" sz="2200" dirty="0" smtClean="0">
                <a:solidFill>
                  <a:schemeClr val="tx1"/>
                </a:solidFill>
                <a:hlinkClick r:id="rId2"/>
              </a:rPr>
              <a:t>www.hoblettsjm.herts.sch.uk/team-pages/azure</a:t>
            </a:r>
            <a:r>
              <a:rPr lang="en-GB" sz="2200" dirty="0" smtClean="0">
                <a:solidFill>
                  <a:schemeClr val="tx1"/>
                </a:solidFill>
              </a:rPr>
              <a:t> </a:t>
            </a:r>
          </a:p>
          <a:p>
            <a:pPr lvl="1"/>
            <a:r>
              <a:rPr lang="en-GB" sz="2200" dirty="0">
                <a:solidFill>
                  <a:schemeClr val="tx1"/>
                </a:solidFill>
                <a:hlinkClick r:id="rId3"/>
              </a:rPr>
              <a:t>https://</a:t>
            </a:r>
            <a:r>
              <a:rPr lang="en-GB" sz="2200" dirty="0" smtClean="0">
                <a:solidFill>
                  <a:schemeClr val="tx1"/>
                </a:solidFill>
                <a:hlinkClick r:id="rId3"/>
              </a:rPr>
              <a:t>www.hoblettsjm.herts.sch.uk/team-pages/amber</a:t>
            </a:r>
            <a:r>
              <a:rPr lang="en-GB" sz="2200" dirty="0" smtClean="0">
                <a:solidFill>
                  <a:schemeClr val="tx1"/>
                </a:solidFill>
              </a:rPr>
              <a:t> </a:t>
            </a:r>
          </a:p>
          <a:p>
            <a:pPr>
              <a:buNone/>
            </a:pPr>
            <a:r>
              <a:rPr lang="en-GB" sz="2200" i="1" dirty="0" smtClean="0">
                <a:solidFill>
                  <a:schemeClr val="tx1"/>
                </a:solidFill>
              </a:rPr>
              <a:t>    If ever you have a question about any aspect of school, please come and talk to us, do not let a query become a concern.</a:t>
            </a:r>
          </a:p>
          <a:p>
            <a:pPr>
              <a:buNone/>
            </a:pPr>
            <a:endParaRPr lang="en-GB" sz="2200" i="1" dirty="0" smtClean="0"/>
          </a:p>
          <a:p>
            <a:pPr>
              <a:buNone/>
            </a:pPr>
            <a:endParaRPr lang="en-GB" sz="2200" dirty="0"/>
          </a:p>
        </p:txBody>
      </p:sp>
    </p:spTree>
    <p:extLst>
      <p:ext uri="{BB962C8B-B14F-4D97-AF65-F5344CB8AC3E}">
        <p14:creationId xmlns:p14="http://schemas.microsoft.com/office/powerpoint/2010/main" val="29703306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554867" cy="805408"/>
          </a:xfrm>
        </p:spPr>
        <p:txBody>
          <a:bodyPr>
            <a:normAutofit/>
          </a:bodyPr>
          <a:lstStyle/>
          <a:p>
            <a:r>
              <a:rPr lang="en-GB" b="1" dirty="0"/>
              <a:t>W</a:t>
            </a:r>
            <a:r>
              <a:rPr lang="en-GB" b="1" dirty="0" smtClean="0"/>
              <a:t>hat’s different in Juniors?</a:t>
            </a:r>
            <a:endParaRPr lang="en-GB" b="1" dirty="0"/>
          </a:p>
        </p:txBody>
      </p:sp>
      <p:sp>
        <p:nvSpPr>
          <p:cNvPr id="3" name="Content Placeholder 2"/>
          <p:cNvSpPr>
            <a:spLocks noGrp="1"/>
          </p:cNvSpPr>
          <p:nvPr>
            <p:ph idx="1"/>
          </p:nvPr>
        </p:nvSpPr>
        <p:spPr>
          <a:xfrm>
            <a:off x="0" y="508070"/>
            <a:ext cx="12034684" cy="6217194"/>
          </a:xfrm>
        </p:spPr>
        <p:txBody>
          <a:bodyPr>
            <a:noAutofit/>
          </a:bodyPr>
          <a:lstStyle/>
          <a:p>
            <a:pPr>
              <a:buNone/>
            </a:pPr>
            <a:r>
              <a:rPr lang="en-GB" sz="2200" dirty="0" smtClean="0">
                <a:solidFill>
                  <a:schemeClr val="tx1"/>
                </a:solidFill>
              </a:rPr>
              <a:t>There </a:t>
            </a:r>
            <a:r>
              <a:rPr lang="en-GB" sz="2200" dirty="0">
                <a:solidFill>
                  <a:schemeClr val="tx1"/>
                </a:solidFill>
              </a:rPr>
              <a:t>are some main points below we </a:t>
            </a:r>
            <a:r>
              <a:rPr lang="en-GB" sz="2200" dirty="0" smtClean="0">
                <a:solidFill>
                  <a:schemeClr val="tx1"/>
                </a:solidFill>
              </a:rPr>
              <a:t>wish </a:t>
            </a:r>
            <a:r>
              <a:rPr lang="en-GB" sz="2200" dirty="0">
                <a:solidFill>
                  <a:schemeClr val="tx1"/>
                </a:solidFill>
              </a:rPr>
              <a:t>to highlight to you when moving from an Infants to a Junior School. </a:t>
            </a:r>
          </a:p>
          <a:p>
            <a:pPr>
              <a:buNone/>
            </a:pPr>
            <a:r>
              <a:rPr lang="en-GB" sz="2200" b="1" dirty="0" smtClean="0">
                <a:solidFill>
                  <a:schemeClr val="tx1"/>
                </a:solidFill>
              </a:rPr>
              <a:t>Medical:</a:t>
            </a:r>
          </a:p>
          <a:p>
            <a:r>
              <a:rPr lang="en-GB" sz="2200" dirty="0" smtClean="0">
                <a:solidFill>
                  <a:schemeClr val="tx1"/>
                </a:solidFill>
              </a:rPr>
              <a:t>Medical Information is NOT automatically transferred.  It is really important that the medical forms in your packs are completed and handed into the school office as soon as possible.</a:t>
            </a:r>
          </a:p>
          <a:p>
            <a:r>
              <a:rPr lang="en-GB" sz="2200" dirty="0" smtClean="0">
                <a:solidFill>
                  <a:schemeClr val="tx1"/>
                </a:solidFill>
              </a:rPr>
              <a:t>Accident reporting and Head Bumps – texts are sent as standard practice</a:t>
            </a:r>
          </a:p>
          <a:p>
            <a:r>
              <a:rPr lang="en-GB" sz="2200" dirty="0" smtClean="0">
                <a:solidFill>
                  <a:schemeClr val="tx1"/>
                </a:solidFill>
              </a:rPr>
              <a:t>Dietary Requirements – HCL online forms and registration</a:t>
            </a:r>
            <a:endParaRPr lang="en-GB" sz="2200" dirty="0">
              <a:solidFill>
                <a:schemeClr val="tx1"/>
              </a:solidFill>
            </a:endParaRPr>
          </a:p>
          <a:p>
            <a:pPr marL="0" indent="0">
              <a:buNone/>
            </a:pPr>
            <a:r>
              <a:rPr lang="en-GB" sz="2200" b="1" dirty="0" smtClean="0">
                <a:solidFill>
                  <a:schemeClr val="tx1"/>
                </a:solidFill>
              </a:rPr>
              <a:t>School Dinners:</a:t>
            </a:r>
            <a:endParaRPr lang="en-GB" sz="2200" dirty="0" smtClean="0">
              <a:solidFill>
                <a:schemeClr val="tx1"/>
              </a:solidFill>
            </a:endParaRPr>
          </a:p>
          <a:p>
            <a:r>
              <a:rPr lang="en-GB" sz="2200" dirty="0" smtClean="0">
                <a:solidFill>
                  <a:schemeClr val="tx1"/>
                </a:solidFill>
              </a:rPr>
              <a:t>Universal Free School Meals end in Year 2.  From September 2026 all families in receipt of Universal Credit will be entitled to a free school meal – however you MUST complete the online registration.</a:t>
            </a:r>
          </a:p>
          <a:p>
            <a:r>
              <a:rPr lang="en-GB" sz="2200" dirty="0" smtClean="0">
                <a:solidFill>
                  <a:schemeClr val="tx1"/>
                </a:solidFill>
              </a:rPr>
              <a:t>School Dinners are currently £3.55 per day</a:t>
            </a:r>
          </a:p>
          <a:p>
            <a:r>
              <a:rPr lang="en-GB" sz="2200" dirty="0" smtClean="0">
                <a:solidFill>
                  <a:schemeClr val="tx1"/>
                </a:solidFill>
              </a:rPr>
              <a:t>Pupil Premium (Hop into Hobletts) entitlement does not transfer through to Juniors from previous school – please tick the relevant box on your registration forms.</a:t>
            </a:r>
            <a:endParaRPr lang="en-GB" sz="2200" i="1" dirty="0" smtClean="0"/>
          </a:p>
          <a:p>
            <a:pPr>
              <a:buNone/>
            </a:pPr>
            <a:endParaRPr lang="en-GB" sz="2200" dirty="0"/>
          </a:p>
        </p:txBody>
      </p:sp>
    </p:spTree>
    <p:extLst>
      <p:ext uri="{BB962C8B-B14F-4D97-AF65-F5344CB8AC3E}">
        <p14:creationId xmlns:p14="http://schemas.microsoft.com/office/powerpoint/2010/main" val="25368910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3807" y="260648"/>
            <a:ext cx="6554867" cy="805408"/>
          </a:xfrm>
        </p:spPr>
        <p:txBody>
          <a:bodyPr>
            <a:normAutofit/>
          </a:bodyPr>
          <a:lstStyle/>
          <a:p>
            <a:r>
              <a:rPr lang="en-GB" b="1" dirty="0" smtClean="0"/>
              <a:t>What’s different in Juniors?</a:t>
            </a:r>
            <a:endParaRPr lang="en-GB" b="1" dirty="0"/>
          </a:p>
        </p:txBody>
      </p:sp>
      <p:sp>
        <p:nvSpPr>
          <p:cNvPr id="3" name="Content Placeholder 2"/>
          <p:cNvSpPr>
            <a:spLocks noGrp="1"/>
          </p:cNvSpPr>
          <p:nvPr>
            <p:ph idx="1"/>
          </p:nvPr>
        </p:nvSpPr>
        <p:spPr>
          <a:xfrm>
            <a:off x="1" y="1157000"/>
            <a:ext cx="11179276" cy="5512360"/>
          </a:xfrm>
        </p:spPr>
        <p:txBody>
          <a:bodyPr>
            <a:noAutofit/>
          </a:bodyPr>
          <a:lstStyle/>
          <a:p>
            <a:pPr marL="0" indent="0">
              <a:buNone/>
            </a:pPr>
            <a:r>
              <a:rPr lang="en-GB" sz="2200" dirty="0" smtClean="0"/>
              <a:t>   </a:t>
            </a:r>
            <a:r>
              <a:rPr lang="en-GB" sz="2200" b="1" dirty="0">
                <a:solidFill>
                  <a:schemeClr val="tx1"/>
                </a:solidFill>
              </a:rPr>
              <a:t>Password Collection Scheme:</a:t>
            </a:r>
            <a:endParaRPr lang="en-GB" sz="2200" dirty="0">
              <a:solidFill>
                <a:schemeClr val="tx1"/>
              </a:solidFill>
            </a:endParaRPr>
          </a:p>
          <a:p>
            <a:r>
              <a:rPr lang="en-GB" sz="2200" dirty="0">
                <a:solidFill>
                  <a:schemeClr val="tx1"/>
                </a:solidFill>
              </a:rPr>
              <a:t>Passwords for Adults permitted to collect your child – online forms will be circulated in September</a:t>
            </a:r>
            <a:endParaRPr lang="en-GB" sz="2200" i="1" dirty="0">
              <a:solidFill>
                <a:schemeClr val="tx1"/>
              </a:solidFill>
            </a:endParaRPr>
          </a:p>
          <a:p>
            <a:pPr marL="0" indent="0">
              <a:buNone/>
            </a:pPr>
            <a:r>
              <a:rPr lang="en-GB" sz="2200" i="1" dirty="0">
                <a:solidFill>
                  <a:schemeClr val="tx1"/>
                </a:solidFill>
              </a:rPr>
              <a:t>If ever you have a question about any aspect of school, please email us anytime - we are available on email throughout the Summer break</a:t>
            </a:r>
            <a:r>
              <a:rPr lang="en-GB" sz="2200" i="1" dirty="0" smtClean="0">
                <a:solidFill>
                  <a:schemeClr val="tx1"/>
                </a:solidFill>
              </a:rPr>
              <a:t>.</a:t>
            </a:r>
          </a:p>
          <a:p>
            <a:pPr marL="0" indent="0">
              <a:buNone/>
            </a:pPr>
            <a:endParaRPr lang="en-GB" sz="2200" i="1" dirty="0">
              <a:solidFill>
                <a:schemeClr val="tx1"/>
              </a:solidFill>
            </a:endParaRPr>
          </a:p>
          <a:p>
            <a:pPr>
              <a:buNone/>
            </a:pPr>
            <a:r>
              <a:rPr lang="en-GB" sz="2200" dirty="0" smtClean="0"/>
              <a:t> </a:t>
            </a:r>
            <a:r>
              <a:rPr lang="en-GB" sz="2200" b="1" dirty="0" smtClean="0">
                <a:solidFill>
                  <a:schemeClr val="tx1"/>
                </a:solidFill>
              </a:rPr>
              <a:t>School Dinners:</a:t>
            </a:r>
            <a:endParaRPr lang="en-GB" sz="2200" dirty="0" smtClean="0">
              <a:solidFill>
                <a:schemeClr val="tx1"/>
              </a:solidFill>
            </a:endParaRPr>
          </a:p>
          <a:p>
            <a:r>
              <a:rPr lang="en-GB" sz="2200" dirty="0" smtClean="0">
                <a:solidFill>
                  <a:schemeClr val="tx1"/>
                </a:solidFill>
              </a:rPr>
              <a:t>Payments made in ARBOR on account</a:t>
            </a:r>
          </a:p>
          <a:p>
            <a:r>
              <a:rPr lang="en-GB" sz="2200" dirty="0" smtClean="0">
                <a:solidFill>
                  <a:schemeClr val="tx1"/>
                </a:solidFill>
              </a:rPr>
              <a:t>Dinner Charges will be deducted when your child orders a meal</a:t>
            </a:r>
          </a:p>
          <a:p>
            <a:r>
              <a:rPr lang="en-GB" sz="2200" dirty="0" smtClean="0">
                <a:solidFill>
                  <a:schemeClr val="tx1"/>
                </a:solidFill>
              </a:rPr>
              <a:t>Meals are chosen each day at Registration by your child</a:t>
            </a:r>
          </a:p>
          <a:p>
            <a:r>
              <a:rPr lang="en-GB" sz="2200" dirty="0" smtClean="0">
                <a:solidFill>
                  <a:schemeClr val="tx1"/>
                </a:solidFill>
              </a:rPr>
              <a:t>Meals can be ordered up to 9.15am, therefore if you are running late and would like a meal please call in advance</a:t>
            </a:r>
            <a:endParaRPr lang="en-GB" sz="2200" dirty="0">
              <a:solidFill>
                <a:schemeClr val="tx1"/>
              </a:solidFill>
            </a:endParaRPr>
          </a:p>
          <a:p>
            <a:pPr marL="0" indent="0">
              <a:buNone/>
            </a:pPr>
            <a:endParaRPr lang="en-GB" sz="2200" i="1" dirty="0" smtClean="0"/>
          </a:p>
          <a:p>
            <a:pPr>
              <a:buNone/>
            </a:pPr>
            <a:endParaRPr lang="en-GB" sz="2200" dirty="0"/>
          </a:p>
        </p:txBody>
      </p:sp>
    </p:spTree>
    <p:extLst>
      <p:ext uri="{BB962C8B-B14F-4D97-AF65-F5344CB8AC3E}">
        <p14:creationId xmlns:p14="http://schemas.microsoft.com/office/powerpoint/2010/main" val="12241223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1027"/>
            <a:ext cx="8302696" cy="1224136"/>
          </a:xfrm>
        </p:spPr>
        <p:txBody>
          <a:bodyPr>
            <a:normAutofit fontScale="90000"/>
          </a:bodyPr>
          <a:lstStyle/>
          <a:p>
            <a:r>
              <a:rPr lang="en-GB" b="1" dirty="0" smtClean="0"/>
              <a:t>Committed to the positive involvement in, and enjoyment of, sport &amp; Creativity</a:t>
            </a:r>
            <a:r>
              <a:rPr lang="en-GB" dirty="0" smtClean="0"/>
              <a:t/>
            </a:r>
            <a:br>
              <a:rPr lang="en-GB" dirty="0" smtClean="0"/>
            </a:br>
            <a:endParaRPr lang="en-GB" dirty="0"/>
          </a:p>
        </p:txBody>
      </p:sp>
      <p:sp>
        <p:nvSpPr>
          <p:cNvPr id="3" name="Content Placeholder 2"/>
          <p:cNvSpPr>
            <a:spLocks noGrp="1"/>
          </p:cNvSpPr>
          <p:nvPr>
            <p:ph idx="1"/>
          </p:nvPr>
        </p:nvSpPr>
        <p:spPr>
          <a:xfrm>
            <a:off x="-1" y="935624"/>
            <a:ext cx="12078929" cy="5922375"/>
          </a:xfrm>
        </p:spPr>
        <p:txBody>
          <a:bodyPr>
            <a:noAutofit/>
          </a:bodyPr>
          <a:lstStyle/>
          <a:p>
            <a:r>
              <a:rPr lang="en-GB" sz="1600" dirty="0" smtClean="0">
                <a:solidFill>
                  <a:schemeClr val="tx1"/>
                </a:solidFill>
              </a:rPr>
              <a:t>Mr </a:t>
            </a:r>
            <a:r>
              <a:rPr lang="en-GB" sz="1600" dirty="0">
                <a:solidFill>
                  <a:schemeClr val="tx1"/>
                </a:solidFill>
              </a:rPr>
              <a:t>Wallis is our  PE lead with Mr Porter (PE Assistant) supported by Mr Hall (First Class Fitness) all form part of our specialist team</a:t>
            </a:r>
          </a:p>
          <a:p>
            <a:r>
              <a:rPr lang="en-GB" sz="1600" dirty="0">
                <a:solidFill>
                  <a:schemeClr val="tx1"/>
                </a:solidFill>
              </a:rPr>
              <a:t>2 hours of PE per week</a:t>
            </a:r>
          </a:p>
          <a:p>
            <a:r>
              <a:rPr lang="en-GB" sz="1600" dirty="0">
                <a:solidFill>
                  <a:schemeClr val="tx1"/>
                </a:solidFill>
              </a:rPr>
              <a:t>PE Uniform – important for competitions</a:t>
            </a:r>
          </a:p>
          <a:p>
            <a:r>
              <a:rPr lang="en-GB" sz="1600" dirty="0">
                <a:solidFill>
                  <a:schemeClr val="tx1"/>
                </a:solidFill>
              </a:rPr>
              <a:t>Swimming across Years 3, 4 and 5  </a:t>
            </a:r>
          </a:p>
          <a:p>
            <a:r>
              <a:rPr lang="en-GB" sz="1600" dirty="0">
                <a:solidFill>
                  <a:schemeClr val="tx1"/>
                </a:solidFill>
              </a:rPr>
              <a:t>Member of School Sports Partnership providing Inter and intra school competitions</a:t>
            </a:r>
          </a:p>
          <a:p>
            <a:r>
              <a:rPr lang="en-GB" sz="1600" dirty="0">
                <a:solidFill>
                  <a:schemeClr val="tx1"/>
                </a:solidFill>
              </a:rPr>
              <a:t>Active Mile</a:t>
            </a:r>
          </a:p>
          <a:p>
            <a:r>
              <a:rPr lang="en-GB" sz="1600" dirty="0">
                <a:solidFill>
                  <a:schemeClr val="tx1"/>
                </a:solidFill>
              </a:rPr>
              <a:t>After School Clubs – all clubs run until 4.15pm and registration is opened every half term at a cost of £4.75 per week (in half term blocks).  A draft schedule for September is :</a:t>
            </a:r>
          </a:p>
          <a:p>
            <a:pPr lvl="1"/>
            <a:r>
              <a:rPr lang="en-GB" dirty="0">
                <a:solidFill>
                  <a:schemeClr val="tx1"/>
                </a:solidFill>
              </a:rPr>
              <a:t>Monday : Football – Years 3 &amp; 4 (Supported by Sporting Kids) and Dance (Mrs Green)</a:t>
            </a:r>
          </a:p>
          <a:p>
            <a:pPr lvl="1"/>
            <a:r>
              <a:rPr lang="en-GB" dirty="0">
                <a:solidFill>
                  <a:schemeClr val="tx1"/>
                </a:solidFill>
              </a:rPr>
              <a:t>Wednesday : Girls Football – All years</a:t>
            </a:r>
          </a:p>
          <a:p>
            <a:pPr marL="457200" lvl="1" indent="0">
              <a:buNone/>
            </a:pPr>
            <a:r>
              <a:rPr lang="en-US" dirty="0">
                <a:solidFill>
                  <a:schemeClr val="tx1"/>
                </a:solidFill>
              </a:rPr>
              <a:t>We also have a number of external groups providing specialist clubs such as</a:t>
            </a:r>
          </a:p>
          <a:p>
            <a:pPr lvl="1"/>
            <a:r>
              <a:rPr lang="en-GB" dirty="0">
                <a:solidFill>
                  <a:schemeClr val="tx1"/>
                </a:solidFill>
              </a:rPr>
              <a:t>Wednesday </a:t>
            </a:r>
            <a:r>
              <a:rPr lang="en-GB">
                <a:solidFill>
                  <a:schemeClr val="tx1"/>
                </a:solidFill>
              </a:rPr>
              <a:t>: </a:t>
            </a:r>
            <a:r>
              <a:rPr lang="en-GB" b="1" smtClean="0">
                <a:solidFill>
                  <a:schemeClr val="tx1"/>
                </a:solidFill>
              </a:rPr>
              <a:t>Martial </a:t>
            </a:r>
            <a:r>
              <a:rPr lang="en-GB" b="1" dirty="0">
                <a:solidFill>
                  <a:schemeClr val="tx1"/>
                </a:solidFill>
              </a:rPr>
              <a:t>Arts</a:t>
            </a:r>
          </a:p>
          <a:p>
            <a:pPr lvl="1"/>
            <a:r>
              <a:rPr lang="en-GB" dirty="0">
                <a:solidFill>
                  <a:schemeClr val="tx1"/>
                </a:solidFill>
              </a:rPr>
              <a:t>Thursday :  </a:t>
            </a:r>
            <a:r>
              <a:rPr lang="en-GB" b="1" dirty="0">
                <a:solidFill>
                  <a:schemeClr val="tx1"/>
                </a:solidFill>
              </a:rPr>
              <a:t>Art</a:t>
            </a:r>
            <a:r>
              <a:rPr lang="en-GB" dirty="0">
                <a:solidFill>
                  <a:schemeClr val="tx1"/>
                </a:solidFill>
              </a:rPr>
              <a:t> Club (</a:t>
            </a:r>
            <a:r>
              <a:rPr lang="en-GB" dirty="0" err="1">
                <a:solidFill>
                  <a:schemeClr val="tx1"/>
                </a:solidFill>
              </a:rPr>
              <a:t>Kiddle</a:t>
            </a:r>
            <a:r>
              <a:rPr lang="en-GB" dirty="0">
                <a:solidFill>
                  <a:schemeClr val="tx1"/>
                </a:solidFill>
              </a:rPr>
              <a:t> Crafts)</a:t>
            </a:r>
          </a:p>
          <a:p>
            <a:pPr lvl="1"/>
            <a:r>
              <a:rPr lang="en-GB" dirty="0">
                <a:solidFill>
                  <a:schemeClr val="tx1"/>
                </a:solidFill>
              </a:rPr>
              <a:t>Friday : </a:t>
            </a:r>
            <a:r>
              <a:rPr lang="en-GB" b="1" dirty="0">
                <a:solidFill>
                  <a:schemeClr val="tx1"/>
                </a:solidFill>
              </a:rPr>
              <a:t>Drama</a:t>
            </a:r>
            <a:r>
              <a:rPr lang="en-GB" dirty="0">
                <a:solidFill>
                  <a:schemeClr val="tx1"/>
                </a:solidFill>
              </a:rPr>
              <a:t> Club – All Years (PS Theatre) and </a:t>
            </a:r>
            <a:r>
              <a:rPr lang="en-GB" b="1" dirty="0">
                <a:solidFill>
                  <a:schemeClr val="tx1"/>
                </a:solidFill>
              </a:rPr>
              <a:t>Chess Club</a:t>
            </a:r>
          </a:p>
          <a:p>
            <a:pPr marL="0" indent="0">
              <a:buNone/>
            </a:pPr>
            <a:r>
              <a:rPr lang="en-US" sz="1600" dirty="0">
                <a:solidFill>
                  <a:schemeClr val="tx1"/>
                </a:solidFill>
              </a:rPr>
              <a:t>Pupils also have the opportunity to join additional </a:t>
            </a:r>
            <a:r>
              <a:rPr lang="en-US" sz="1600" dirty="0" err="1">
                <a:solidFill>
                  <a:schemeClr val="tx1"/>
                </a:solidFill>
              </a:rPr>
              <a:t>programmes</a:t>
            </a:r>
            <a:r>
              <a:rPr lang="en-US" sz="1600" dirty="0">
                <a:solidFill>
                  <a:schemeClr val="tx1"/>
                </a:solidFill>
              </a:rPr>
              <a:t> such as music and LAMDA which follow a specialist curriculum – more details will follow in due course.</a:t>
            </a:r>
            <a:endParaRPr lang="en-GB" sz="1600" dirty="0">
              <a:solidFill>
                <a:schemeClr val="tx1"/>
              </a:solidFill>
            </a:endParaRPr>
          </a:p>
          <a:p>
            <a:endParaRPr lang="en-GB" sz="1600" b="1" dirty="0"/>
          </a:p>
          <a:p>
            <a:pPr>
              <a:buNone/>
            </a:pPr>
            <a:endParaRPr lang="en-GB" sz="1600" b="1" i="1" dirty="0"/>
          </a:p>
          <a:p>
            <a:pPr>
              <a:buNone/>
            </a:pPr>
            <a:endParaRPr lang="en-GB" sz="1600" dirty="0" smtClean="0"/>
          </a:p>
          <a:p>
            <a:pPr>
              <a:buNone/>
            </a:pPr>
            <a:endParaRPr lang="en-GB" sz="1600" dirty="0"/>
          </a:p>
        </p:txBody>
      </p:sp>
      <p:sp>
        <p:nvSpPr>
          <p:cNvPr id="4" name="Rectangle 3"/>
          <p:cNvSpPr/>
          <p:nvPr/>
        </p:nvSpPr>
        <p:spPr>
          <a:xfrm>
            <a:off x="6248400" y="1551490"/>
            <a:ext cx="6096000" cy="923330"/>
          </a:xfrm>
          <a:prstGeom prst="rect">
            <a:avLst/>
          </a:prstGeom>
        </p:spPr>
        <p:txBody>
          <a:bodyPr>
            <a:spAutoFit/>
          </a:bodyPr>
          <a:lstStyle/>
          <a:p>
            <a:pPr algn="ctr"/>
            <a:r>
              <a:rPr lang="en-GB" b="1" dirty="0"/>
              <a:t>‘Pupils enjoy taking part in a wide range of sports, including more unusual ones, such as lacrosse.’ (Ofsted 2023)</a:t>
            </a:r>
          </a:p>
        </p:txBody>
      </p:sp>
    </p:spTree>
    <p:extLst>
      <p:ext uri="{BB962C8B-B14F-4D97-AF65-F5344CB8AC3E}">
        <p14:creationId xmlns:p14="http://schemas.microsoft.com/office/powerpoint/2010/main" val="1521494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554867" cy="805408"/>
          </a:xfrm>
        </p:spPr>
        <p:txBody>
          <a:bodyPr/>
          <a:lstStyle/>
          <a:p>
            <a:r>
              <a:rPr lang="en-GB" b="1" dirty="0" smtClean="0"/>
              <a:t>Wraparound Childcare</a:t>
            </a:r>
            <a:endParaRPr lang="en-GB" b="1" dirty="0"/>
          </a:p>
        </p:txBody>
      </p:sp>
      <p:sp>
        <p:nvSpPr>
          <p:cNvPr id="3" name="Content Placeholder 2"/>
          <p:cNvSpPr>
            <a:spLocks noGrp="1"/>
          </p:cNvSpPr>
          <p:nvPr>
            <p:ph idx="1"/>
          </p:nvPr>
        </p:nvSpPr>
        <p:spPr>
          <a:xfrm>
            <a:off x="1" y="1124744"/>
            <a:ext cx="9748684" cy="5256584"/>
          </a:xfrm>
        </p:spPr>
        <p:txBody>
          <a:bodyPr>
            <a:noAutofit/>
          </a:bodyPr>
          <a:lstStyle/>
          <a:p>
            <a:r>
              <a:rPr lang="en-GB" sz="2200" dirty="0">
                <a:solidFill>
                  <a:schemeClr val="tx1"/>
                </a:solidFill>
              </a:rPr>
              <a:t>We offer Breakfast club daily from </a:t>
            </a:r>
            <a:r>
              <a:rPr lang="en-GB" sz="2200" dirty="0" smtClean="0">
                <a:solidFill>
                  <a:schemeClr val="tx1"/>
                </a:solidFill>
              </a:rPr>
              <a:t>7.45am</a:t>
            </a:r>
            <a:r>
              <a:rPr lang="en-GB" sz="2200" dirty="0">
                <a:solidFill>
                  <a:schemeClr val="tx1"/>
                </a:solidFill>
              </a:rPr>
              <a:t>, bookable via </a:t>
            </a:r>
            <a:r>
              <a:rPr lang="en-GB" sz="2200" dirty="0" smtClean="0">
                <a:solidFill>
                  <a:schemeClr val="tx1"/>
                </a:solidFill>
              </a:rPr>
              <a:t>the Parent Portal in </a:t>
            </a:r>
            <a:r>
              <a:rPr lang="en-GB" sz="2200" dirty="0" err="1" smtClean="0">
                <a:solidFill>
                  <a:schemeClr val="tx1"/>
                </a:solidFill>
              </a:rPr>
              <a:t>Arbor</a:t>
            </a:r>
            <a:r>
              <a:rPr lang="en-GB" sz="2200" dirty="0" smtClean="0">
                <a:solidFill>
                  <a:schemeClr val="tx1"/>
                </a:solidFill>
              </a:rPr>
              <a:t>.  </a:t>
            </a:r>
            <a:r>
              <a:rPr lang="en-GB" sz="2200" dirty="0">
                <a:solidFill>
                  <a:schemeClr val="tx1"/>
                </a:solidFill>
              </a:rPr>
              <a:t>Charges are </a:t>
            </a:r>
            <a:r>
              <a:rPr lang="en-GB" sz="2200" dirty="0" smtClean="0">
                <a:solidFill>
                  <a:schemeClr val="tx1"/>
                </a:solidFill>
              </a:rPr>
              <a:t>£6.50 per day for the early 7.30am session and £5.00 </a:t>
            </a:r>
            <a:r>
              <a:rPr lang="en-GB" sz="2200" dirty="0">
                <a:solidFill>
                  <a:schemeClr val="tx1"/>
                </a:solidFill>
              </a:rPr>
              <a:t>per </a:t>
            </a:r>
            <a:r>
              <a:rPr lang="en-GB" sz="2200" dirty="0" smtClean="0">
                <a:solidFill>
                  <a:schemeClr val="tx1"/>
                </a:solidFill>
              </a:rPr>
              <a:t>day for </a:t>
            </a:r>
            <a:r>
              <a:rPr lang="en-GB" sz="2200" dirty="0">
                <a:solidFill>
                  <a:schemeClr val="tx1"/>
                </a:solidFill>
              </a:rPr>
              <a:t>8</a:t>
            </a:r>
            <a:r>
              <a:rPr lang="en-GB" sz="2200" dirty="0" smtClean="0">
                <a:solidFill>
                  <a:schemeClr val="tx1"/>
                </a:solidFill>
              </a:rPr>
              <a:t>am – 8.45am. Both sessions  include Breakfast and can be booked right up until 7am on the day to cater for those last minute requirements.  </a:t>
            </a:r>
            <a:endParaRPr lang="en-GB" sz="2200" dirty="0">
              <a:solidFill>
                <a:schemeClr val="tx1"/>
              </a:solidFill>
            </a:endParaRPr>
          </a:p>
          <a:p>
            <a:r>
              <a:rPr lang="en-GB" sz="2200" b="1" dirty="0" smtClean="0">
                <a:solidFill>
                  <a:schemeClr val="tx1"/>
                </a:solidFill>
              </a:rPr>
              <a:t>Our after school wraparound club is called </a:t>
            </a:r>
            <a:r>
              <a:rPr lang="en-GB" sz="2200" b="1" dirty="0" err="1" smtClean="0">
                <a:solidFill>
                  <a:schemeClr val="tx1"/>
                </a:solidFill>
              </a:rPr>
              <a:t>HUBletts</a:t>
            </a:r>
            <a:r>
              <a:rPr lang="en-GB" sz="2200" b="1" dirty="0" smtClean="0">
                <a:solidFill>
                  <a:schemeClr val="tx1"/>
                </a:solidFill>
              </a:rPr>
              <a:t>.  </a:t>
            </a:r>
            <a:r>
              <a:rPr lang="en-GB" sz="2200" dirty="0" smtClean="0">
                <a:solidFill>
                  <a:schemeClr val="tx1"/>
                </a:solidFill>
              </a:rPr>
              <a:t>Places can be reserved with a variety of booking options – either a short session following an afterschool sports club (4.15pm-4.30pm) at a cost of £1.50 or full session (3.15pm-4.30pm) at a cost of £6.50. The sessions include a drink and a snack.</a:t>
            </a:r>
          </a:p>
          <a:p>
            <a:r>
              <a:rPr lang="en-GB" sz="2200" dirty="0" smtClean="0">
                <a:solidFill>
                  <a:schemeClr val="tx1"/>
                </a:solidFill>
              </a:rPr>
              <a:t>Late after school club until 5.30pm can be booked via Premier Education (this session is in the Infants school with children walked over by Junior Staff) depending on your working requirements. </a:t>
            </a:r>
            <a:endParaRPr lang="en-GB" sz="2200" dirty="0" smtClean="0"/>
          </a:p>
          <a:p>
            <a:pPr>
              <a:buNone/>
            </a:pPr>
            <a:endParaRPr lang="en-GB" sz="2200" b="1" i="1" dirty="0"/>
          </a:p>
        </p:txBody>
      </p:sp>
    </p:spTree>
    <p:extLst>
      <p:ext uri="{BB962C8B-B14F-4D97-AF65-F5344CB8AC3E}">
        <p14:creationId xmlns:p14="http://schemas.microsoft.com/office/powerpoint/2010/main" val="13281503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4124"/>
            <a:ext cx="8496944" cy="1080120"/>
          </a:xfrm>
        </p:spPr>
        <p:txBody>
          <a:bodyPr>
            <a:normAutofit fontScale="90000"/>
          </a:bodyPr>
          <a:lstStyle/>
          <a:p>
            <a:pPr algn="ctr"/>
            <a:r>
              <a:rPr lang="en-GB" b="1" dirty="0" smtClean="0"/>
              <a:t>‘Pupils </a:t>
            </a:r>
            <a:r>
              <a:rPr lang="en-GB" b="1" dirty="0"/>
              <a:t>learn that there are no limits to what they can achieve</a:t>
            </a:r>
            <a:r>
              <a:rPr lang="en-GB" b="1" dirty="0" smtClean="0"/>
              <a:t>.’ (OFSTED 2023)</a:t>
            </a:r>
            <a:endParaRPr lang="en-GB" b="1"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61900" y="1533711"/>
            <a:ext cx="6235044" cy="4455577"/>
          </a:xfrm>
          <a:prstGeom prst="rect">
            <a:avLst/>
          </a:prstGeom>
        </p:spPr>
      </p:pic>
    </p:spTree>
    <p:extLst>
      <p:ext uri="{BB962C8B-B14F-4D97-AF65-F5344CB8AC3E}">
        <p14:creationId xmlns:p14="http://schemas.microsoft.com/office/powerpoint/2010/main" val="3005084931"/>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975</TotalTime>
  <Words>1813</Words>
  <Application>Microsoft Office PowerPoint</Application>
  <PresentationFormat>Widescreen</PresentationFormat>
  <Paragraphs>134</Paragraphs>
  <Slides>17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Trebuchet MS</vt:lpstr>
      <vt:lpstr>Wingdings 3</vt:lpstr>
      <vt:lpstr>Facet</vt:lpstr>
      <vt:lpstr>Hobletts Manor Junior School</vt:lpstr>
      <vt:lpstr>PowerPoint Presentation</vt:lpstr>
      <vt:lpstr>PowerPoint Presentation</vt:lpstr>
      <vt:lpstr>PowerPoint Presentation</vt:lpstr>
      <vt:lpstr>OUR SCHOOL DAY</vt:lpstr>
      <vt:lpstr>SCHOOL UNIFORM Mainly same as the Infant and Nursery School but bigger!</vt:lpstr>
      <vt:lpstr>As a school we……</vt:lpstr>
      <vt:lpstr>Teaching and Learning</vt:lpstr>
      <vt:lpstr>Home Learning</vt:lpstr>
      <vt:lpstr>Behaviour and Safety </vt:lpstr>
      <vt:lpstr>Behaviour and Safety</vt:lpstr>
      <vt:lpstr>Communication</vt:lpstr>
      <vt:lpstr>What’s different in Juniors?</vt:lpstr>
      <vt:lpstr>What’s different in Juniors?</vt:lpstr>
      <vt:lpstr>Committed to the positive involvement in, and enjoyment of, sport &amp; Creativity </vt:lpstr>
      <vt:lpstr>Wraparound Childcare</vt:lpstr>
      <vt:lpstr>‘Pupils learn that there are no limits to what they can achieve.’ (OFSTED 2023)</vt:lpstr>
    </vt:vector>
  </TitlesOfParts>
  <Company>Hobblets Manor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SFlynn</dc:creator>
  <cp:lastModifiedBy>SFlynn</cp:lastModifiedBy>
  <cp:revision>9</cp:revision>
  <dcterms:created xsi:type="dcterms:W3CDTF">2026-06-16T14:49:45Z</dcterms:created>
  <dcterms:modified xsi:type="dcterms:W3CDTF">2026-06-17T08:58:57Z</dcterms:modified>
</cp:coreProperties>
</file>