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1" r:id="rId4"/>
    <p:sldId id="258" r:id="rId5"/>
    <p:sldId id="259" r:id="rId6"/>
    <p:sldId id="260"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snapToGrid="0">
      <p:cViewPr varScale="1">
        <p:scale>
          <a:sx n="73" d="100"/>
          <a:sy n="73" d="100"/>
        </p:scale>
        <p:origin x="62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6/30/2026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6/30/2026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hyperlink" Target="mailto:admin@hoblettsjm.herts.sch.uk"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GL | WPNSA - Weymouth &amp; Portland National Sailing Academy"/>
          <p:cNvPicPr>
            <a:picLocks noChangeAspect="1" noChangeArrowheads="1"/>
          </p:cNvPicPr>
          <p:nvPr/>
        </p:nvPicPr>
        <p:blipFill rotWithShape="1">
          <a:blip r:embed="rId2">
            <a:extLst>
              <a:ext uri="{28A0092B-C50C-407E-A947-70E740481C1C}">
                <a14:useLocalDpi xmlns:a14="http://schemas.microsoft.com/office/drawing/2010/main" val="0"/>
              </a:ext>
            </a:extLst>
          </a:blip>
          <a:srcRect t="24955" b="2128"/>
          <a:stretch/>
        </p:blipFill>
        <p:spPr bwMode="auto">
          <a:xfrm>
            <a:off x="1592173" y="1672047"/>
            <a:ext cx="6753814" cy="492469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a:xfrm>
            <a:off x="274318" y="609600"/>
            <a:ext cx="9562013" cy="905691"/>
          </a:xfrm>
        </p:spPr>
        <p:txBody>
          <a:bodyPr>
            <a:normAutofit fontScale="90000"/>
          </a:bodyPr>
          <a:lstStyle/>
          <a:p>
            <a:r>
              <a:rPr lang="en-GB" dirty="0" smtClean="0"/>
              <a:t>Year 6 Residential September </a:t>
            </a:r>
            <a:r>
              <a:rPr lang="en-GB" dirty="0" smtClean="0"/>
              <a:t>4th</a:t>
            </a:r>
            <a:r>
              <a:rPr lang="en-GB" dirty="0" smtClean="0"/>
              <a:t>-8th </a:t>
            </a:r>
            <a:r>
              <a:rPr lang="en-GB" dirty="0" smtClean="0"/>
              <a:t>October 2026</a:t>
            </a:r>
            <a:endParaRPr lang="en-GB" dirty="0"/>
          </a:p>
        </p:txBody>
      </p:sp>
    </p:spTree>
    <p:extLst>
      <p:ext uri="{BB962C8B-B14F-4D97-AF65-F5344CB8AC3E}">
        <p14:creationId xmlns:p14="http://schemas.microsoft.com/office/powerpoint/2010/main" val="322235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Why a residential?</a:t>
            </a:r>
            <a:br>
              <a:rPr lang="en-GB" dirty="0" smtClean="0"/>
            </a:br>
            <a:endParaRPr lang="en-GB" dirty="0"/>
          </a:p>
        </p:txBody>
      </p:sp>
      <p:sp>
        <p:nvSpPr>
          <p:cNvPr id="3" name="Content Placeholder 2"/>
          <p:cNvSpPr>
            <a:spLocks noGrp="1"/>
          </p:cNvSpPr>
          <p:nvPr>
            <p:ph idx="1"/>
          </p:nvPr>
        </p:nvSpPr>
        <p:spPr>
          <a:xfrm>
            <a:off x="677334" y="1476103"/>
            <a:ext cx="8596668" cy="4565259"/>
          </a:xfrm>
        </p:spPr>
        <p:txBody>
          <a:bodyPr>
            <a:normAutofit fontScale="92500" lnSpcReduction="10000"/>
          </a:bodyPr>
          <a:lstStyle/>
          <a:p>
            <a:r>
              <a:rPr lang="en-GB" dirty="0"/>
              <a:t>For many </a:t>
            </a:r>
            <a:r>
              <a:rPr lang="en-GB" dirty="0" smtClean="0"/>
              <a:t>this could </a:t>
            </a:r>
            <a:r>
              <a:rPr lang="en-GB" dirty="0"/>
              <a:t>be their first time staying away from home. The sense of independence and adventure generated can spark excitement and </a:t>
            </a:r>
            <a:r>
              <a:rPr lang="en-GB" dirty="0" smtClean="0"/>
              <a:t>self-belief, </a:t>
            </a:r>
            <a:r>
              <a:rPr lang="en-GB" dirty="0"/>
              <a:t>developing </a:t>
            </a:r>
            <a:r>
              <a:rPr lang="en-GB" dirty="0" smtClean="0"/>
              <a:t>your child’s </a:t>
            </a:r>
            <a:r>
              <a:rPr lang="en-GB" dirty="0"/>
              <a:t>resilience and self-confidence.</a:t>
            </a:r>
            <a:endParaRPr lang="en-GB" dirty="0" smtClean="0"/>
          </a:p>
          <a:p>
            <a:r>
              <a:rPr lang="en-GB" dirty="0" smtClean="0"/>
              <a:t>An opportunity, away from school and home, that encourages children to move </a:t>
            </a:r>
            <a:r>
              <a:rPr lang="en-GB" dirty="0"/>
              <a:t>out of their perceived comfort </a:t>
            </a:r>
            <a:r>
              <a:rPr lang="en-GB" dirty="0" smtClean="0"/>
              <a:t>zone, to challenge themselves and </a:t>
            </a:r>
            <a:r>
              <a:rPr lang="en-GB" dirty="0"/>
              <a:t>develop independence </a:t>
            </a:r>
            <a:endParaRPr lang="en-GB" dirty="0" smtClean="0"/>
          </a:p>
          <a:p>
            <a:r>
              <a:rPr lang="en-GB" dirty="0"/>
              <a:t> </a:t>
            </a:r>
            <a:r>
              <a:rPr lang="en-GB" dirty="0" smtClean="0"/>
              <a:t>Leadership </a:t>
            </a:r>
            <a:r>
              <a:rPr lang="en-GB" dirty="0"/>
              <a:t>skills naturally emerge in a residential </a:t>
            </a:r>
            <a:r>
              <a:rPr lang="en-GB" dirty="0" smtClean="0"/>
              <a:t>environment and providing opportunities to problem solve independently and with others.</a:t>
            </a:r>
          </a:p>
          <a:p>
            <a:r>
              <a:rPr lang="en-GB" dirty="0" smtClean="0"/>
              <a:t>The experience offers opportunities to broaden and strengthen relationships with their peers across the year group and with the adults who accompany them.</a:t>
            </a:r>
          </a:p>
          <a:p>
            <a:r>
              <a:rPr lang="en-GB" dirty="0" smtClean="0"/>
              <a:t>An opportunity to participate in a range of exciting activities that fosters team building</a:t>
            </a:r>
          </a:p>
          <a:p>
            <a:r>
              <a:rPr lang="en-GB" dirty="0" smtClean="0"/>
              <a:t>An opportunity to create memories </a:t>
            </a:r>
            <a:r>
              <a:rPr lang="en-GB" dirty="0"/>
              <a:t>that </a:t>
            </a:r>
            <a:r>
              <a:rPr lang="en-GB" dirty="0" smtClean="0"/>
              <a:t>your child will cherish </a:t>
            </a:r>
            <a:r>
              <a:rPr lang="en-GB" dirty="0"/>
              <a:t>and an experience that will add to their academic journey</a:t>
            </a:r>
            <a:r>
              <a:rPr lang="en-GB" dirty="0" smtClean="0"/>
              <a:t>.</a:t>
            </a:r>
          </a:p>
          <a:p>
            <a:pPr marL="0" indent="0">
              <a:buNone/>
            </a:pPr>
            <a:r>
              <a:rPr lang="en-GB" dirty="0" smtClean="0"/>
              <a:t> </a:t>
            </a:r>
            <a:endParaRPr lang="en-GB" dirty="0"/>
          </a:p>
        </p:txBody>
      </p:sp>
    </p:spTree>
    <p:extLst>
      <p:ext uri="{BB962C8B-B14F-4D97-AF65-F5344CB8AC3E}">
        <p14:creationId xmlns:p14="http://schemas.microsoft.com/office/powerpoint/2010/main" val="2647362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36600"/>
          </a:xfrm>
        </p:spPr>
        <p:txBody>
          <a:bodyPr/>
          <a:lstStyle/>
          <a:p>
            <a:r>
              <a:rPr lang="en-GB" dirty="0" smtClean="0"/>
              <a:t>Potential activities</a:t>
            </a:r>
            <a:endParaRPr lang="en-GB" dirty="0"/>
          </a:p>
        </p:txBody>
      </p:sp>
      <p:sp>
        <p:nvSpPr>
          <p:cNvPr id="3" name="Content Placeholder 2"/>
          <p:cNvSpPr>
            <a:spLocks noGrp="1"/>
          </p:cNvSpPr>
          <p:nvPr>
            <p:ph idx="1"/>
          </p:nvPr>
        </p:nvSpPr>
        <p:spPr>
          <a:xfrm>
            <a:off x="677334" y="1346201"/>
            <a:ext cx="8596668" cy="4695162"/>
          </a:xfrm>
        </p:spPr>
        <p:txBody>
          <a:bodyPr numCol="2"/>
          <a:lstStyle/>
          <a:p>
            <a:r>
              <a:rPr lang="en-GB" dirty="0" smtClean="0"/>
              <a:t>Dragon Boating</a:t>
            </a:r>
          </a:p>
          <a:p>
            <a:r>
              <a:rPr lang="en-GB" dirty="0" smtClean="0"/>
              <a:t>Giant Swing</a:t>
            </a:r>
          </a:p>
          <a:p>
            <a:r>
              <a:rPr lang="en-GB" dirty="0" smtClean="0"/>
              <a:t>Raft Building</a:t>
            </a:r>
          </a:p>
          <a:p>
            <a:r>
              <a:rPr lang="en-GB" dirty="0" smtClean="0"/>
              <a:t>Climbing</a:t>
            </a:r>
          </a:p>
          <a:p>
            <a:r>
              <a:rPr lang="en-GB" dirty="0" smtClean="0"/>
              <a:t>Zip Wire</a:t>
            </a:r>
          </a:p>
          <a:p>
            <a:r>
              <a:rPr lang="en-GB" dirty="0" smtClean="0"/>
              <a:t>Fencing</a:t>
            </a:r>
          </a:p>
          <a:p>
            <a:r>
              <a:rPr lang="en-GB" dirty="0" smtClean="0"/>
              <a:t>Rifle Shooting</a:t>
            </a:r>
          </a:p>
          <a:p>
            <a:r>
              <a:rPr lang="en-GB" dirty="0" smtClean="0"/>
              <a:t>Vertical Challenge </a:t>
            </a:r>
          </a:p>
          <a:p>
            <a:r>
              <a:rPr lang="en-GB" dirty="0" err="1" smtClean="0"/>
              <a:t>Absailing</a:t>
            </a:r>
            <a:endParaRPr lang="en-GB" dirty="0" smtClean="0"/>
          </a:p>
          <a:p>
            <a:pPr marL="0" indent="0">
              <a:buNone/>
            </a:pPr>
            <a:endParaRPr lang="en-GB" dirty="0" smtClean="0"/>
          </a:p>
          <a:p>
            <a:pPr marL="0" indent="0">
              <a:buNone/>
            </a:pPr>
            <a:r>
              <a:rPr lang="en-GB" dirty="0"/>
              <a:t>https://</a:t>
            </a:r>
            <a:r>
              <a:rPr lang="en-GB" dirty="0" smtClean="0"/>
              <a:t>adventureholidays.pgl.co.uk/camps-for-8-to-11</a:t>
            </a:r>
            <a:r>
              <a:rPr lang="en-GB" dirty="0"/>
              <a:t>/</a:t>
            </a:r>
            <a:endParaRPr lang="en-GB" dirty="0" smtClean="0"/>
          </a:p>
          <a:p>
            <a:endParaRPr lang="en-GB" dirty="0"/>
          </a:p>
          <a:p>
            <a:endParaRPr lang="en-GB" dirty="0"/>
          </a:p>
        </p:txBody>
      </p:sp>
    </p:spTree>
    <p:extLst>
      <p:ext uri="{BB962C8B-B14F-4D97-AF65-F5344CB8AC3E}">
        <p14:creationId xmlns:p14="http://schemas.microsoft.com/office/powerpoint/2010/main" val="2900141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Preparing to go</a:t>
            </a:r>
            <a:endParaRPr lang="en-GB" dirty="0"/>
          </a:p>
        </p:txBody>
      </p:sp>
      <p:sp>
        <p:nvSpPr>
          <p:cNvPr id="3" name="Content Placeholder 2"/>
          <p:cNvSpPr>
            <a:spLocks noGrp="1"/>
          </p:cNvSpPr>
          <p:nvPr>
            <p:ph idx="1"/>
          </p:nvPr>
        </p:nvSpPr>
        <p:spPr>
          <a:xfrm>
            <a:off x="677334" y="1371601"/>
            <a:ext cx="6371166" cy="4669762"/>
          </a:xfrm>
        </p:spPr>
        <p:txBody>
          <a:bodyPr>
            <a:normAutofit fontScale="92500" lnSpcReduction="20000"/>
          </a:bodyPr>
          <a:lstStyle/>
          <a:p>
            <a:pPr>
              <a:buFont typeface="Wingdings" panose="05000000000000000000" pitchFamily="2" charset="2"/>
              <a:buChar char="Ø"/>
            </a:pPr>
            <a:r>
              <a:rPr lang="en-GB" dirty="0"/>
              <a:t>O</a:t>
            </a:r>
            <a:r>
              <a:rPr lang="en-GB" dirty="0" smtClean="0"/>
              <a:t>ne suitcase only, big enough to include everything but small enough for your child to transport! A kit list is provided from PGL. We are planning on participating in a number of water based activities, with no drying facilities, old clothes are recommended. No Jeans please but water shoes also may be a beneficial investment! Remember too, swimwear! A PGL kit list can be accessed via this page. Please note, electrical items, mobile phones and aerosols are not permitted. </a:t>
            </a:r>
          </a:p>
          <a:p>
            <a:pPr>
              <a:buFont typeface="Wingdings" panose="05000000000000000000" pitchFamily="2" charset="2"/>
              <a:buChar char="Ø"/>
            </a:pPr>
            <a:r>
              <a:rPr lang="en-GB" dirty="0" smtClean="0"/>
              <a:t>Black bin liners are great to store wet clothing!</a:t>
            </a:r>
          </a:p>
          <a:p>
            <a:pPr>
              <a:buFont typeface="Wingdings" panose="05000000000000000000" pitchFamily="2" charset="2"/>
              <a:buChar char="Ø"/>
            </a:pPr>
            <a:r>
              <a:rPr lang="en-GB" dirty="0" smtClean="0"/>
              <a:t>A rucksack (ideally with two shoulder straps) will act as your child’s day bag, containing a waterproof coat/jacket, water bottle, and on the outward journey, a snack. This to remain separate from the suitcase as it will go on the coach with us.</a:t>
            </a:r>
          </a:p>
          <a:p>
            <a:pPr marL="0" indent="0" algn="ctr">
              <a:buNone/>
            </a:pPr>
            <a:r>
              <a:rPr lang="en-GB" dirty="0" smtClean="0"/>
              <a:t>Top Tips! Pack together and for all weathers (sun cream included), label wet and dry clothes (including footwear), have a mix of long sleeve tops, bring lots of black bags.</a:t>
            </a:r>
          </a:p>
          <a:p>
            <a:pPr marL="0" indent="0" algn="ctr">
              <a:buNone/>
            </a:pPr>
            <a:r>
              <a:rPr lang="en-GB" dirty="0" smtClean="0"/>
              <a:t> Remember your sleeping bag, pillow and toothbrush!!</a:t>
            </a:r>
          </a:p>
          <a:p>
            <a:pPr>
              <a:buFont typeface="Wingdings" panose="05000000000000000000" pitchFamily="2" charset="2"/>
              <a:buChar char="Ø"/>
            </a:pPr>
            <a:endParaRPr lang="en-GB" dirty="0" smtClean="0"/>
          </a:p>
          <a:p>
            <a:endParaRPr lang="en-GB" dirty="0"/>
          </a:p>
        </p:txBody>
      </p:sp>
      <p:pic>
        <p:nvPicPr>
          <p:cNvPr id="2050" name="Picture 2" descr="Designer Suitcases | Harrods UK"/>
          <p:cNvPicPr>
            <a:picLocks noChangeAspect="1" noChangeArrowheads="1"/>
          </p:cNvPicPr>
          <p:nvPr/>
        </p:nvPicPr>
        <p:blipFill rotWithShape="1">
          <a:blip r:embed="rId2">
            <a:extLst>
              <a:ext uri="{28A0092B-C50C-407E-A947-70E740481C1C}">
                <a14:useLocalDpi xmlns:a14="http://schemas.microsoft.com/office/drawing/2010/main" val="0"/>
              </a:ext>
            </a:extLst>
          </a:blip>
          <a:srcRect l="21976" t="3306" r="20158" b="9427"/>
          <a:stretch/>
        </p:blipFill>
        <p:spPr bwMode="auto">
          <a:xfrm>
            <a:off x="7734300" y="414712"/>
            <a:ext cx="1768302" cy="30313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s your child's back to school backpack too heavy? | Ask A Doc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300" y="3446087"/>
            <a:ext cx="1619813" cy="21597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lue"/>
          <p:cNvPicPr>
            <a:picLocks noChangeAspect="1" noChangeArrowheads="1"/>
          </p:cNvPicPr>
          <p:nvPr/>
        </p:nvPicPr>
        <p:blipFill rotWithShape="1">
          <a:blip r:embed="rId4">
            <a:extLst>
              <a:ext uri="{28A0092B-C50C-407E-A947-70E740481C1C}">
                <a14:useLocalDpi xmlns:a14="http://schemas.microsoft.com/office/drawing/2010/main" val="0"/>
              </a:ext>
            </a:extLst>
          </a:blip>
          <a:srcRect l="2733" t="24533" r="4000" b="25334"/>
          <a:stretch/>
        </p:blipFill>
        <p:spPr bwMode="auto">
          <a:xfrm>
            <a:off x="6762749" y="2332704"/>
            <a:ext cx="971551" cy="783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73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104841" cy="704850"/>
          </a:xfrm>
        </p:spPr>
        <p:txBody>
          <a:bodyPr>
            <a:normAutofit/>
          </a:bodyPr>
          <a:lstStyle/>
          <a:p>
            <a:r>
              <a:rPr lang="en-GB" sz="3200" dirty="0" smtClean="0"/>
              <a:t>Departure Day – Sunday </a:t>
            </a:r>
            <a:r>
              <a:rPr lang="en-GB" sz="3200" dirty="0" smtClean="0"/>
              <a:t>4th </a:t>
            </a:r>
            <a:r>
              <a:rPr lang="en-GB" sz="3200" dirty="0" smtClean="0"/>
              <a:t>October 2026</a:t>
            </a:r>
            <a:endParaRPr lang="en-GB" sz="3200" dirty="0"/>
          </a:p>
        </p:txBody>
      </p:sp>
      <p:sp>
        <p:nvSpPr>
          <p:cNvPr id="3" name="Content Placeholder 2"/>
          <p:cNvSpPr>
            <a:spLocks noGrp="1"/>
          </p:cNvSpPr>
          <p:nvPr>
            <p:ph idx="1"/>
          </p:nvPr>
        </p:nvSpPr>
        <p:spPr>
          <a:xfrm>
            <a:off x="677334" y="1314450"/>
            <a:ext cx="11000860" cy="5149849"/>
          </a:xfrm>
        </p:spPr>
        <p:txBody>
          <a:bodyPr>
            <a:noAutofit/>
          </a:bodyPr>
          <a:lstStyle/>
          <a:p>
            <a:r>
              <a:rPr lang="en-GB" sz="2200" dirty="0" smtClean="0"/>
              <a:t>We will meet in the school hall between 12.00pm and 12.30pm. </a:t>
            </a:r>
            <a:r>
              <a:rPr lang="en-GB" sz="2200" b="1" dirty="0" smtClean="0">
                <a:solidFill>
                  <a:srgbClr val="FF0000"/>
                </a:solidFill>
              </a:rPr>
              <a:t>Thank you for accessing the school site on foot via </a:t>
            </a:r>
            <a:r>
              <a:rPr lang="en-GB" sz="2200" b="1" dirty="0" err="1" smtClean="0">
                <a:solidFill>
                  <a:srgbClr val="FF0000"/>
                </a:solidFill>
              </a:rPr>
              <a:t>Adeyfield</a:t>
            </a:r>
            <a:r>
              <a:rPr lang="en-GB" sz="2200" b="1" dirty="0" smtClean="0">
                <a:solidFill>
                  <a:srgbClr val="FF0000"/>
                </a:solidFill>
              </a:rPr>
              <a:t> Road. </a:t>
            </a:r>
            <a:r>
              <a:rPr lang="en-GB" sz="2200" dirty="0" smtClean="0">
                <a:solidFill>
                  <a:srgbClr val="FF0000"/>
                </a:solidFill>
              </a:rPr>
              <a:t>The school site is locked immediately after our departure and we do not want you to be locked in!</a:t>
            </a:r>
          </a:p>
          <a:p>
            <a:r>
              <a:rPr lang="en-GB" sz="2200" dirty="0" smtClean="0"/>
              <a:t>On arrival hand spending money (maximum £15) and all medicines (clearly labelled) to a member of the school team, this includes travel sickness medication for our return journey. Administration of medicines forms will be required to be completed. This can be done in advance and forms are available from the school office.</a:t>
            </a:r>
          </a:p>
          <a:p>
            <a:r>
              <a:rPr lang="en-GB" sz="2200" dirty="0" smtClean="0"/>
              <a:t>Children to have their rucksack separate to the main bag, containing a waterproof (hopefully we will not be needing to wear them!), plastic named water bottle (full) and a snack.</a:t>
            </a:r>
          </a:p>
          <a:p>
            <a:r>
              <a:rPr lang="en-GB" sz="2200" dirty="0" smtClean="0"/>
              <a:t>The coach will leave from the bus stop on </a:t>
            </a:r>
            <a:r>
              <a:rPr lang="en-GB" sz="2200" dirty="0" err="1" smtClean="0"/>
              <a:t>Adeyfield</a:t>
            </a:r>
            <a:r>
              <a:rPr lang="en-GB" sz="2200" dirty="0" smtClean="0"/>
              <a:t> Road and we will walk there together. </a:t>
            </a:r>
          </a:p>
          <a:p>
            <a:r>
              <a:rPr lang="en-GB" sz="2200" dirty="0" smtClean="0"/>
              <a:t>Our coach is due to arrive at 12.45pm in preparation for a 1.00pm departure. </a:t>
            </a:r>
            <a:endParaRPr lang="en-GB" sz="2200" dirty="0"/>
          </a:p>
        </p:txBody>
      </p:sp>
      <p:sp>
        <p:nvSpPr>
          <p:cNvPr id="4" name="Rectangle 1"/>
          <p:cNvSpPr>
            <a:spLocks noChangeArrowheads="1"/>
          </p:cNvSpPr>
          <p:nvPr/>
        </p:nvSpPr>
        <p:spPr bwMode="auto">
          <a:xfrm>
            <a:off x="-1990165" y="332601"/>
            <a:ext cx="147309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000000"/>
                </a:solidFill>
                <a:effectLst/>
                <a:latin typeface="Aptos"/>
              </a:rPr>
              <a:t>.</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10184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On Arrival</a:t>
            </a:r>
            <a:endParaRPr lang="en-GB" dirty="0"/>
          </a:p>
        </p:txBody>
      </p:sp>
      <p:sp>
        <p:nvSpPr>
          <p:cNvPr id="3" name="Content Placeholder 2"/>
          <p:cNvSpPr>
            <a:spLocks noGrp="1"/>
          </p:cNvSpPr>
          <p:nvPr>
            <p:ph idx="1"/>
          </p:nvPr>
        </p:nvSpPr>
        <p:spPr>
          <a:xfrm>
            <a:off x="550513" y="1371601"/>
            <a:ext cx="5951887" cy="3224360"/>
          </a:xfrm>
        </p:spPr>
        <p:txBody>
          <a:bodyPr>
            <a:noAutofit/>
          </a:bodyPr>
          <a:lstStyle/>
          <a:p>
            <a:r>
              <a:rPr lang="en-GB" sz="2400" dirty="0" smtClean="0"/>
              <a:t>We will get a message to you!</a:t>
            </a:r>
          </a:p>
          <a:p>
            <a:r>
              <a:rPr lang="en-GB" sz="2400" dirty="0" smtClean="0"/>
              <a:t>Allocation of rooms and activity groups. (There will be an opportunity for children to share their preferences before we go. Please do also come and talk to us if this would be helpful).</a:t>
            </a:r>
          </a:p>
          <a:p>
            <a:r>
              <a:rPr lang="en-GB" sz="2400" dirty="0" smtClean="0"/>
              <a:t>Tour of the site, evening meal and activity.</a:t>
            </a:r>
            <a:endParaRPr lang="en-GB" sz="2400" dirty="0"/>
          </a:p>
        </p:txBody>
      </p:sp>
      <p:pic>
        <p:nvPicPr>
          <p:cNvPr id="3076" name="Picture 4" descr="https://www.pgl.co.uk/Files/Files/Schools/Primary%20Schools/Centre%20Gallery/Osmington%20Bay/PS-G-Centre-Osmington-Bay-accommodation-room-insside-for-Primary-Schoo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5480" y="1324670"/>
            <a:ext cx="2815343" cy="158363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www.pgl.co.uk/Files/Files/Schools/Primary%20Schools/Centre%20Gallery/Osmington%20Bay/PS-G-Centre-Osmington-Bay-dining-room-seating-servery-for-Primary-Schoo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8408" y="4692600"/>
            <a:ext cx="2740731" cy="154166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www.pgl.co.uk/Files/Files/Schools/Primary%20Schools/Centre%20Gallery/Osmington%20Bay/PS-G-Centre-Osmington-Bay-accommodation-outside2-for-Primary-School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5480" y="3012330"/>
            <a:ext cx="2815343" cy="158363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s://www.pgl.co.uk/Files/Files/Schools/Primary%20Schools/Centre%20Gallery/Osmington%20Bay/PS-G-Centre-Osmington-Bay-outside2-for-Primary-School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1" y="4643189"/>
            <a:ext cx="2802466" cy="1576387"/>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s://www.pgl.co.uk/Files/Files/Schools/Primary%20Schools/Centre%20Gallery/Osmington%20Bay/PS-G-Centre-Osmington-Bay-sea-beach-durdle-door-jurassic-coast-for-Primary-Schools.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85480" y="4692600"/>
            <a:ext cx="2815343" cy="1583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8168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4" y="609600"/>
            <a:ext cx="8596668" cy="906003"/>
          </a:xfrm>
        </p:spPr>
        <p:txBody>
          <a:bodyPr/>
          <a:lstStyle/>
          <a:p>
            <a:r>
              <a:rPr lang="en-GB" dirty="0" smtClean="0"/>
              <a:t>Keeping in Touch During our Time Away</a:t>
            </a:r>
            <a:endParaRPr lang="en-GB" dirty="0"/>
          </a:p>
        </p:txBody>
      </p:sp>
      <p:sp>
        <p:nvSpPr>
          <p:cNvPr id="5" name="Content Placeholder 4"/>
          <p:cNvSpPr>
            <a:spLocks noGrp="1"/>
          </p:cNvSpPr>
          <p:nvPr>
            <p:ph idx="1"/>
          </p:nvPr>
        </p:nvSpPr>
        <p:spPr>
          <a:xfrm>
            <a:off x="677334" y="1515603"/>
            <a:ext cx="8596668" cy="4844855"/>
          </a:xfrm>
        </p:spPr>
        <p:txBody>
          <a:bodyPr>
            <a:normAutofit/>
          </a:bodyPr>
          <a:lstStyle/>
          <a:p>
            <a:r>
              <a:rPr lang="en-GB" sz="2400" dirty="0" smtClean="0">
                <a:solidFill>
                  <a:srgbClr val="FF0000"/>
                </a:solidFill>
              </a:rPr>
              <a:t>Mobile phones, SMART watches and electrical devices are not permitted.</a:t>
            </a:r>
          </a:p>
          <a:p>
            <a:r>
              <a:rPr lang="en-GB" sz="2400" dirty="0" smtClean="0"/>
              <a:t>Our days are really busy! We will look to share pictures with you as often as we can. From past experience this will be at least every evening and when possible lunchtime too!</a:t>
            </a:r>
          </a:p>
          <a:p>
            <a:endParaRPr lang="en-GB" sz="2400" dirty="0" smtClean="0"/>
          </a:p>
          <a:p>
            <a:endParaRPr lang="en-GB" sz="2400" dirty="0" smtClean="0"/>
          </a:p>
          <a:p>
            <a:endParaRPr lang="en-GB" dirty="0"/>
          </a:p>
        </p:txBody>
      </p:sp>
      <p:sp>
        <p:nvSpPr>
          <p:cNvPr id="3" name="Rectangle 2"/>
          <p:cNvSpPr>
            <a:spLocks noChangeArrowheads="1"/>
          </p:cNvSpPr>
          <p:nvPr/>
        </p:nvSpPr>
        <p:spPr bwMode="auto">
          <a:xfrm rot="10800000" flipV="1">
            <a:off x="874061" y="3938030"/>
            <a:ext cx="8399941"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latin typeface="+mj-lt"/>
                <a:cs typeface="Arial" panose="020B0604020202020204" pitchFamily="34" charset="0"/>
              </a:rPr>
              <a:t>If you need to get in touch, please message us through the ARBOR app or the admin email (</a:t>
            </a:r>
            <a:r>
              <a:rPr kumimoji="0" lang="en-US" altLang="en-US" sz="2400" b="0" i="0" u="none" strike="noStrike" cap="none" normalizeH="0" baseline="0" dirty="0" smtClean="0">
                <a:ln>
                  <a:noFill/>
                </a:ln>
                <a:solidFill>
                  <a:srgbClr val="000000"/>
                </a:solidFill>
                <a:effectLst/>
                <a:latin typeface="+mj-lt"/>
                <a:cs typeface="Arial" panose="020B0604020202020204" pitchFamily="34" charset="0"/>
                <a:hlinkClick r:id="rId2"/>
              </a:rPr>
              <a:t>admin@hoblettsjm.herts.sch.uk</a:t>
            </a:r>
            <a:r>
              <a:rPr kumimoji="0" lang="en-US" altLang="en-US" sz="2400" b="0" i="0" u="none" strike="noStrike" cap="none" normalizeH="0" baseline="0" dirty="0" smtClean="0">
                <a:ln>
                  <a:noFill/>
                </a:ln>
                <a:solidFill>
                  <a:srgbClr val="000000"/>
                </a:solidFill>
                <a:effectLst/>
                <a:latin typeface="+mj-lt"/>
                <a:cs typeface="Arial" panose="020B0604020202020204" pitchFamily="34" charset="0"/>
              </a:rPr>
              <a:t>) with any concerns whilst we are away.  For any emergencies the school phone number will be patched through to the PGL team out of hours (8pm-6am).</a:t>
            </a:r>
            <a:endParaRPr kumimoji="0" lang="en-US" altLang="en-US" sz="2400" b="0" i="0" u="none" strike="noStrike" cap="none" normalizeH="0" baseline="0" dirty="0" smtClean="0">
              <a:ln>
                <a:noFill/>
              </a:ln>
              <a:solidFill>
                <a:schemeClr val="tx1"/>
              </a:solidFill>
              <a:effectLst/>
              <a:latin typeface="+mj-lt"/>
              <a:cs typeface="Arial" panose="020B0604020202020204" pitchFamily="34" charset="0"/>
            </a:endParaRPr>
          </a:p>
        </p:txBody>
      </p:sp>
    </p:spTree>
    <p:extLst>
      <p:ext uri="{BB962C8B-B14F-4D97-AF65-F5344CB8AC3E}">
        <p14:creationId xmlns:p14="http://schemas.microsoft.com/office/powerpoint/2010/main" val="2582668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Coming home!</a:t>
            </a:r>
            <a:endParaRPr lang="en-GB" dirty="0"/>
          </a:p>
        </p:txBody>
      </p:sp>
      <p:sp>
        <p:nvSpPr>
          <p:cNvPr id="3" name="Content Placeholder 2"/>
          <p:cNvSpPr>
            <a:spLocks noGrp="1"/>
          </p:cNvSpPr>
          <p:nvPr>
            <p:ph idx="1"/>
          </p:nvPr>
        </p:nvSpPr>
        <p:spPr>
          <a:xfrm>
            <a:off x="677334" y="1422400"/>
            <a:ext cx="9596966" cy="5130799"/>
          </a:xfrm>
        </p:spPr>
        <p:txBody>
          <a:bodyPr>
            <a:noAutofit/>
          </a:bodyPr>
          <a:lstStyle/>
          <a:p>
            <a:r>
              <a:rPr lang="en-GB" sz="3200" dirty="0" smtClean="0"/>
              <a:t>We aim to depart at </a:t>
            </a:r>
            <a:r>
              <a:rPr lang="en-GB" sz="3200" dirty="0" smtClean="0"/>
              <a:t>11am </a:t>
            </a:r>
            <a:r>
              <a:rPr lang="en-GB" sz="3200" dirty="0" smtClean="0"/>
              <a:t>and will keep you updated during our return journey.</a:t>
            </a:r>
          </a:p>
          <a:p>
            <a:r>
              <a:rPr lang="en-GB" sz="3200" dirty="0" smtClean="0"/>
              <a:t>Tempting as it is to meet us off the coach, we ask that you meet us in the hall and speak with your child’s group leader before returning home together. This information will be posted in the hall for you to see.</a:t>
            </a:r>
          </a:p>
          <a:p>
            <a:r>
              <a:rPr lang="en-GB" sz="3200" dirty="0" smtClean="0"/>
              <a:t>Access once again, on foot and via </a:t>
            </a:r>
            <a:r>
              <a:rPr lang="en-GB" sz="3200" dirty="0" err="1" smtClean="0"/>
              <a:t>Adeyfield</a:t>
            </a:r>
            <a:r>
              <a:rPr lang="en-GB" sz="3200" dirty="0" smtClean="0"/>
              <a:t> Road.</a:t>
            </a:r>
            <a:endParaRPr lang="en-GB" sz="3200" dirty="0"/>
          </a:p>
        </p:txBody>
      </p:sp>
    </p:spTree>
    <p:extLst>
      <p:ext uri="{BB962C8B-B14F-4D97-AF65-F5344CB8AC3E}">
        <p14:creationId xmlns:p14="http://schemas.microsoft.com/office/powerpoint/2010/main" val="43515341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214</TotalTime>
  <Words>695</Words>
  <Application>Microsoft Office PowerPoint</Application>
  <PresentationFormat>Widescreen</PresentationFormat>
  <Paragraphs>47</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Aptos</vt:lpstr>
      <vt:lpstr>Arial</vt:lpstr>
      <vt:lpstr>Trebuchet MS</vt:lpstr>
      <vt:lpstr>Wingdings</vt:lpstr>
      <vt:lpstr>Wingdings 3</vt:lpstr>
      <vt:lpstr>Facet</vt:lpstr>
      <vt:lpstr>Year 6 Residential September 4th-8th October 2026</vt:lpstr>
      <vt:lpstr>Why a residential? </vt:lpstr>
      <vt:lpstr>Potential activities</vt:lpstr>
      <vt:lpstr>Preparing to go</vt:lpstr>
      <vt:lpstr>Departure Day – Sunday 4th October 2026</vt:lpstr>
      <vt:lpstr>On Arrival</vt:lpstr>
      <vt:lpstr>Keeping in Touch During our Time Away</vt:lpstr>
      <vt:lpstr>Coming home!</vt:lpstr>
    </vt:vector>
  </TitlesOfParts>
  <Company>Hobblets Manor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Residential September 24th-28th 2023</dc:title>
  <dc:creator>mrssshort</dc:creator>
  <cp:lastModifiedBy>mrssshort</cp:lastModifiedBy>
  <cp:revision>23</cp:revision>
  <dcterms:created xsi:type="dcterms:W3CDTF">2023-06-14T19:34:34Z</dcterms:created>
  <dcterms:modified xsi:type="dcterms:W3CDTF">2026-06-30T20:49:58Z</dcterms:modified>
</cp:coreProperties>
</file>